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notesMasterIdLst>
    <p:notesMasterId r:id="rId80"/>
  </p:notesMasterIdLst>
  <p:handoutMasterIdLst>
    <p:handoutMasterId r:id="rId81"/>
  </p:handoutMasterIdLst>
  <p:sldIdLst>
    <p:sldId id="256" r:id="rId2"/>
    <p:sldId id="495" r:id="rId3"/>
    <p:sldId id="715" r:id="rId4"/>
    <p:sldId id="716" r:id="rId5"/>
    <p:sldId id="815" r:id="rId6"/>
    <p:sldId id="717" r:id="rId7"/>
    <p:sldId id="808" r:id="rId8"/>
    <p:sldId id="718" r:id="rId9"/>
    <p:sldId id="719" r:id="rId10"/>
    <p:sldId id="723" r:id="rId11"/>
    <p:sldId id="720" r:id="rId12"/>
    <p:sldId id="721" r:id="rId13"/>
    <p:sldId id="809" r:id="rId14"/>
    <p:sldId id="814" r:id="rId15"/>
    <p:sldId id="725" r:id="rId16"/>
    <p:sldId id="816" r:id="rId17"/>
    <p:sldId id="817" r:id="rId18"/>
    <p:sldId id="736" r:id="rId19"/>
    <p:sldId id="805" r:id="rId20"/>
    <p:sldId id="729" r:id="rId21"/>
    <p:sldId id="763" r:id="rId22"/>
    <p:sldId id="739" r:id="rId23"/>
    <p:sldId id="807" r:id="rId24"/>
    <p:sldId id="740" r:id="rId25"/>
    <p:sldId id="741" r:id="rId26"/>
    <p:sldId id="732" r:id="rId27"/>
    <p:sldId id="806" r:id="rId28"/>
    <p:sldId id="734" r:id="rId29"/>
    <p:sldId id="735" r:id="rId30"/>
    <p:sldId id="742" r:id="rId31"/>
    <p:sldId id="743" r:id="rId32"/>
    <p:sldId id="744" r:id="rId33"/>
    <p:sldId id="745" r:id="rId34"/>
    <p:sldId id="746" r:id="rId35"/>
    <p:sldId id="747" r:id="rId36"/>
    <p:sldId id="748" r:id="rId37"/>
    <p:sldId id="749" r:id="rId38"/>
    <p:sldId id="751" r:id="rId39"/>
    <p:sldId id="754" r:id="rId40"/>
    <p:sldId id="756" r:id="rId41"/>
    <p:sldId id="757" r:id="rId42"/>
    <p:sldId id="818" r:id="rId43"/>
    <p:sldId id="819" r:id="rId44"/>
    <p:sldId id="820" r:id="rId45"/>
    <p:sldId id="821" r:id="rId46"/>
    <p:sldId id="758" r:id="rId47"/>
    <p:sldId id="761" r:id="rId48"/>
    <p:sldId id="762" r:id="rId49"/>
    <p:sldId id="764" r:id="rId50"/>
    <p:sldId id="769" r:id="rId51"/>
    <p:sldId id="770" r:id="rId52"/>
    <p:sldId id="771" r:id="rId53"/>
    <p:sldId id="772" r:id="rId54"/>
    <p:sldId id="776" r:id="rId55"/>
    <p:sldId id="777" r:id="rId56"/>
    <p:sldId id="780" r:id="rId57"/>
    <p:sldId id="782" r:id="rId58"/>
    <p:sldId id="785" r:id="rId59"/>
    <p:sldId id="786" r:id="rId60"/>
    <p:sldId id="787" r:id="rId61"/>
    <p:sldId id="788" r:id="rId62"/>
    <p:sldId id="789" r:id="rId63"/>
    <p:sldId id="790" r:id="rId64"/>
    <p:sldId id="791" r:id="rId65"/>
    <p:sldId id="792" r:id="rId66"/>
    <p:sldId id="793" r:id="rId67"/>
    <p:sldId id="794" r:id="rId68"/>
    <p:sldId id="795" r:id="rId69"/>
    <p:sldId id="796" r:id="rId70"/>
    <p:sldId id="797" r:id="rId71"/>
    <p:sldId id="798" r:id="rId72"/>
    <p:sldId id="799" r:id="rId73"/>
    <p:sldId id="800" r:id="rId74"/>
    <p:sldId id="801" r:id="rId75"/>
    <p:sldId id="802" r:id="rId76"/>
    <p:sldId id="803" r:id="rId77"/>
    <p:sldId id="494" r:id="rId78"/>
    <p:sldId id="738" r:id="rId79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94660"/>
  </p:normalViewPr>
  <p:slideViewPr>
    <p:cSldViewPr snapToGrid="0">
      <p:cViewPr>
        <p:scale>
          <a:sx n="117" d="100"/>
          <a:sy n="117" d="100"/>
        </p:scale>
        <p:origin x="726" y="5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95710D-D9B4-4334-8D55-40E19689639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BDEA1A-2A73-4350-89FB-DF187AD599BC}">
      <dgm:prSet phldrT="[Текст]" custT="1"/>
      <dgm:spPr>
        <a:solidFill>
          <a:srgbClr val="FFFFCC"/>
        </a:soli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</a:rPr>
            <a:t>Информационно-просветительская деятельность в области профилактики со всеми субъектами образовательных отношений</a:t>
          </a:r>
          <a:endParaRPr lang="ru-RU" sz="1500" dirty="0">
            <a:solidFill>
              <a:schemeClr val="tx1"/>
            </a:solidFill>
          </a:endParaRPr>
        </a:p>
      </dgm:t>
    </dgm:pt>
    <dgm:pt modelId="{76AF0C5B-B6C6-4B12-AEE4-C4E8AEFE6174}" type="parTrans" cxnId="{FFE9FD3C-7CFE-433F-8594-54675CF4ED9C}">
      <dgm:prSet/>
      <dgm:spPr/>
      <dgm:t>
        <a:bodyPr/>
        <a:lstStyle/>
        <a:p>
          <a:endParaRPr lang="ru-RU"/>
        </a:p>
      </dgm:t>
    </dgm:pt>
    <dgm:pt modelId="{914DCD34-DFCA-439D-8339-96D54CD1F843}" type="sibTrans" cxnId="{FFE9FD3C-7CFE-433F-8594-54675CF4ED9C}">
      <dgm:prSet/>
      <dgm:spPr/>
      <dgm:t>
        <a:bodyPr/>
        <a:lstStyle/>
        <a:p>
          <a:endParaRPr lang="ru-RU"/>
        </a:p>
      </dgm:t>
    </dgm:pt>
    <dgm:pt modelId="{84F92F6A-878B-47CB-8E2E-953D9E2A0FA4}">
      <dgm:prSet phldrT="[Текст]" custT="1"/>
      <dgm:spPr>
        <a:solidFill>
          <a:srgbClr val="FFFFCC"/>
        </a:soli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</a:rPr>
            <a:t>Межведомственное взаимодействие по вопросам профилактики</a:t>
          </a:r>
          <a:endParaRPr lang="ru-RU" sz="1500" dirty="0">
            <a:solidFill>
              <a:schemeClr val="tx1"/>
            </a:solidFill>
          </a:endParaRPr>
        </a:p>
      </dgm:t>
    </dgm:pt>
    <dgm:pt modelId="{A3C35AD2-CE06-4BFD-BF5F-B4EFD37FA38E}" type="parTrans" cxnId="{C9B8710E-193F-4307-8822-C35B09F4E2A5}">
      <dgm:prSet/>
      <dgm:spPr/>
      <dgm:t>
        <a:bodyPr/>
        <a:lstStyle/>
        <a:p>
          <a:endParaRPr lang="ru-RU"/>
        </a:p>
      </dgm:t>
    </dgm:pt>
    <dgm:pt modelId="{3F88926D-EBC7-43A9-85F9-27E58BD88849}" type="sibTrans" cxnId="{C9B8710E-193F-4307-8822-C35B09F4E2A5}">
      <dgm:prSet/>
      <dgm:spPr/>
      <dgm:t>
        <a:bodyPr/>
        <a:lstStyle/>
        <a:p>
          <a:endParaRPr lang="ru-RU"/>
        </a:p>
      </dgm:t>
    </dgm:pt>
    <dgm:pt modelId="{4DCC0E86-0F18-4438-8A36-E01925D227F5}">
      <dgm:prSet phldrT="[Текст]" phldr="1"/>
      <dgm:spPr/>
      <dgm:t>
        <a:bodyPr/>
        <a:lstStyle/>
        <a:p>
          <a:endParaRPr lang="ru-RU"/>
        </a:p>
      </dgm:t>
    </dgm:pt>
    <dgm:pt modelId="{93386E8A-1E48-4BCA-B3F4-EEFE5DBED539}" type="parTrans" cxnId="{62178ADE-C519-4D87-9E06-E3D535CCC189}">
      <dgm:prSet/>
      <dgm:spPr/>
      <dgm:t>
        <a:bodyPr/>
        <a:lstStyle/>
        <a:p>
          <a:endParaRPr lang="ru-RU"/>
        </a:p>
      </dgm:t>
    </dgm:pt>
    <dgm:pt modelId="{F5E7DB7C-5482-4C32-AA8F-D0705A0AE208}" type="sibTrans" cxnId="{62178ADE-C519-4D87-9E06-E3D535CCC189}">
      <dgm:prSet/>
      <dgm:spPr/>
      <dgm:t>
        <a:bodyPr/>
        <a:lstStyle/>
        <a:p>
          <a:endParaRPr lang="ru-RU"/>
        </a:p>
      </dgm:t>
    </dgm:pt>
    <dgm:pt modelId="{9CDA5577-02A8-45D1-A775-E13B3478B0DD}">
      <dgm:prSet custT="1"/>
      <dgm:spPr>
        <a:solidFill>
          <a:srgbClr val="FFFFCC"/>
        </a:soli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</a:rPr>
            <a:t>Мониторинг и анализ </a:t>
          </a:r>
          <a:r>
            <a:rPr lang="ru-RU" sz="1500" dirty="0" err="1" smtClean="0">
              <a:solidFill>
                <a:schemeClr val="tx1"/>
              </a:solidFill>
            </a:rPr>
            <a:t>наркоситуации</a:t>
          </a:r>
          <a:r>
            <a:rPr lang="ru-RU" sz="1500" dirty="0" smtClean="0">
              <a:solidFill>
                <a:schemeClr val="tx1"/>
              </a:solidFill>
            </a:rPr>
            <a:t> в образовательной организации, планирование работы по итогам анализа (2 раза в год)</a:t>
          </a:r>
          <a:endParaRPr lang="ru-RU" sz="1500" dirty="0">
            <a:solidFill>
              <a:schemeClr val="tx1"/>
            </a:solidFill>
          </a:endParaRPr>
        </a:p>
      </dgm:t>
    </dgm:pt>
    <dgm:pt modelId="{22A6C566-E46C-4A03-9BEE-7E886E7E551A}" type="parTrans" cxnId="{39E16828-1400-469C-8A61-1EF141BF9E2C}">
      <dgm:prSet/>
      <dgm:spPr/>
      <dgm:t>
        <a:bodyPr/>
        <a:lstStyle/>
        <a:p>
          <a:endParaRPr lang="ru-RU"/>
        </a:p>
      </dgm:t>
    </dgm:pt>
    <dgm:pt modelId="{A34044A4-6315-4E63-B817-1F753C0E921D}" type="sibTrans" cxnId="{39E16828-1400-469C-8A61-1EF141BF9E2C}">
      <dgm:prSet/>
      <dgm:spPr/>
      <dgm:t>
        <a:bodyPr/>
        <a:lstStyle/>
        <a:p>
          <a:endParaRPr lang="ru-RU"/>
        </a:p>
      </dgm:t>
    </dgm:pt>
    <dgm:pt modelId="{F2FB2F6E-069B-4627-8B14-3BDDDDA1FA32}">
      <dgm:prSet custT="1"/>
      <dgm:spPr>
        <a:solidFill>
          <a:srgbClr val="FFFFCC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500" dirty="0" smtClean="0">
            <a:solidFill>
              <a:schemeClr val="tx1"/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dirty="0" smtClean="0">
              <a:solidFill>
                <a:schemeClr val="tx1"/>
              </a:solidFill>
            </a:rPr>
            <a:t>Профилактическая работа со всеми субъектами образовательных отношений</a:t>
          </a:r>
        </a:p>
        <a:p>
          <a:endParaRPr lang="ru-RU" sz="1500" dirty="0">
            <a:solidFill>
              <a:schemeClr val="tx1"/>
            </a:solidFill>
          </a:endParaRPr>
        </a:p>
      </dgm:t>
    </dgm:pt>
    <dgm:pt modelId="{2A9D2DE7-BFF4-4131-B4C7-B95DEAB5FED1}" type="parTrans" cxnId="{8EDEE4B0-D717-4680-9D3D-607E8C52BEC6}">
      <dgm:prSet/>
      <dgm:spPr/>
      <dgm:t>
        <a:bodyPr/>
        <a:lstStyle/>
        <a:p>
          <a:endParaRPr lang="ru-RU"/>
        </a:p>
      </dgm:t>
    </dgm:pt>
    <dgm:pt modelId="{E316AD0E-0F4F-44BB-B54D-05C05542B037}" type="sibTrans" cxnId="{8EDEE4B0-D717-4680-9D3D-607E8C52BEC6}">
      <dgm:prSet/>
      <dgm:spPr/>
      <dgm:t>
        <a:bodyPr/>
        <a:lstStyle/>
        <a:p>
          <a:endParaRPr lang="ru-RU"/>
        </a:p>
      </dgm:t>
    </dgm:pt>
    <dgm:pt modelId="{39156027-0B58-4BA6-B6EF-192F5CD1B53B}">
      <dgm:prSet custT="1"/>
      <dgm:spPr>
        <a:solidFill>
          <a:srgbClr val="FFFFCC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500" dirty="0" smtClean="0">
            <a:solidFill>
              <a:schemeClr val="tx1"/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dirty="0" smtClean="0">
              <a:solidFill>
                <a:schemeClr val="tx1"/>
              </a:solidFill>
            </a:rPr>
            <a:t>Организация индивидуальной </a:t>
          </a:r>
          <a:r>
            <a:rPr lang="ru-RU" sz="1500" dirty="0" err="1" smtClean="0">
              <a:solidFill>
                <a:schemeClr val="tx1"/>
              </a:solidFill>
            </a:rPr>
            <a:t>психокоррекционной</a:t>
          </a:r>
          <a:r>
            <a:rPr lang="ru-RU" sz="1500" dirty="0" smtClean="0">
              <a:solidFill>
                <a:schemeClr val="tx1"/>
              </a:solidFill>
            </a:rPr>
            <a:t> работы с обучающимися «группы риска» и их родителями, направление на консультацию к врачу-наркологу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dirty="0">
            <a:solidFill>
              <a:schemeClr val="tx1"/>
            </a:solidFill>
          </a:endParaRPr>
        </a:p>
      </dgm:t>
    </dgm:pt>
    <dgm:pt modelId="{48FDB510-A14C-4C17-96A2-97EC8C1386AB}" type="parTrans" cxnId="{63C84021-2B50-4493-9ECE-27FDCAC15970}">
      <dgm:prSet/>
      <dgm:spPr/>
      <dgm:t>
        <a:bodyPr/>
        <a:lstStyle/>
        <a:p>
          <a:endParaRPr lang="ru-RU"/>
        </a:p>
      </dgm:t>
    </dgm:pt>
    <dgm:pt modelId="{A03DC72E-8358-4135-A2FE-2EEDFFA132A6}" type="sibTrans" cxnId="{63C84021-2B50-4493-9ECE-27FDCAC15970}">
      <dgm:prSet/>
      <dgm:spPr/>
      <dgm:t>
        <a:bodyPr/>
        <a:lstStyle/>
        <a:p>
          <a:endParaRPr lang="ru-RU"/>
        </a:p>
      </dgm:t>
    </dgm:pt>
    <dgm:pt modelId="{EB98BD03-0943-4E52-9A73-280D0C702BE0}">
      <dgm:prSet custT="1"/>
      <dgm:spPr>
        <a:solidFill>
          <a:srgbClr val="FFFFCC"/>
        </a:soli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</a:rPr>
            <a:t>Проведение комплекса профилактических мероприятий, направленных на устранени</a:t>
          </a:r>
          <a:r>
            <a:rPr lang="ru-RU" sz="1600" dirty="0" smtClean="0">
              <a:solidFill>
                <a:schemeClr val="tx1"/>
              </a:solidFill>
            </a:rPr>
            <a:t>е условий дл</a:t>
          </a:r>
          <a:r>
            <a:rPr lang="ru-RU" sz="1600" b="0" dirty="0" smtClean="0">
              <a:solidFill>
                <a:schemeClr val="tx1"/>
              </a:solidFill>
            </a:rPr>
            <a:t>я</a:t>
          </a:r>
          <a:r>
            <a:rPr lang="ru-RU" sz="1600" dirty="0" smtClean="0">
              <a:solidFill>
                <a:schemeClr val="tx1"/>
              </a:solidFill>
            </a:rPr>
            <a:t> отклоняющегося </a:t>
          </a:r>
          <a:r>
            <a:rPr lang="ru-RU" sz="1500" dirty="0" smtClean="0">
              <a:solidFill>
                <a:schemeClr val="tx1"/>
              </a:solidFill>
            </a:rPr>
            <a:t>поведения, формирования зависимостей </a:t>
          </a:r>
          <a:endParaRPr lang="ru-RU" sz="1500" dirty="0">
            <a:solidFill>
              <a:schemeClr val="tx1"/>
            </a:solidFill>
          </a:endParaRPr>
        </a:p>
      </dgm:t>
    </dgm:pt>
    <dgm:pt modelId="{9622E826-F5F2-476E-8803-3C561CC87D2F}" type="parTrans" cxnId="{9324D9C1-6E1F-49DD-8C67-D838A809BEEA}">
      <dgm:prSet/>
      <dgm:spPr/>
      <dgm:t>
        <a:bodyPr/>
        <a:lstStyle/>
        <a:p>
          <a:endParaRPr lang="ru-RU"/>
        </a:p>
      </dgm:t>
    </dgm:pt>
    <dgm:pt modelId="{96D8CAC6-5D46-4D4F-B6E3-4149F31E3C21}" type="sibTrans" cxnId="{9324D9C1-6E1F-49DD-8C67-D838A809BEEA}">
      <dgm:prSet/>
      <dgm:spPr/>
      <dgm:t>
        <a:bodyPr/>
        <a:lstStyle/>
        <a:p>
          <a:endParaRPr lang="ru-RU"/>
        </a:p>
      </dgm:t>
    </dgm:pt>
    <dgm:pt modelId="{1FD5FB25-AE0A-4E26-B347-7FED79449C11}">
      <dgm:prSet custT="1"/>
      <dgm:spPr>
        <a:solidFill>
          <a:srgbClr val="FFFFCC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dirty="0" smtClean="0">
              <a:solidFill>
                <a:schemeClr val="tx1"/>
              </a:solidFill>
            </a:rPr>
            <a:t>Выявление обучающихся «группы риска», в том числе по результатам СПТ, постановка их на учет</a:t>
          </a:r>
        </a:p>
      </dgm:t>
    </dgm:pt>
    <dgm:pt modelId="{4C4A4FF1-15B9-4648-A57C-DD0CEBDC27FE}" type="parTrans" cxnId="{CCA6A0A3-0AC4-4A1C-99A5-355FBFB34AF9}">
      <dgm:prSet/>
      <dgm:spPr/>
      <dgm:t>
        <a:bodyPr/>
        <a:lstStyle/>
        <a:p>
          <a:endParaRPr lang="ru-RU"/>
        </a:p>
      </dgm:t>
    </dgm:pt>
    <dgm:pt modelId="{1F447E1D-EA24-4348-87B7-DFD42D1729D1}" type="sibTrans" cxnId="{CCA6A0A3-0AC4-4A1C-99A5-355FBFB34AF9}">
      <dgm:prSet/>
      <dgm:spPr/>
      <dgm:t>
        <a:bodyPr/>
        <a:lstStyle/>
        <a:p>
          <a:endParaRPr lang="ru-RU"/>
        </a:p>
      </dgm:t>
    </dgm:pt>
    <dgm:pt modelId="{5DD79172-68F0-4F1C-9496-616267CB95C7}" type="pres">
      <dgm:prSet presAssocID="{2D95710D-D9B4-4334-8D55-40E1968963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57ADFB5-FE04-492A-83E9-9646CB1DA5AB}" type="pres">
      <dgm:prSet presAssocID="{2D95710D-D9B4-4334-8D55-40E19689639C}" presName="Name1" presStyleCnt="0"/>
      <dgm:spPr/>
    </dgm:pt>
    <dgm:pt modelId="{5DA91301-D9A7-4F1B-88FF-A692384EEC4B}" type="pres">
      <dgm:prSet presAssocID="{2D95710D-D9B4-4334-8D55-40E19689639C}" presName="cycle" presStyleCnt="0"/>
      <dgm:spPr/>
    </dgm:pt>
    <dgm:pt modelId="{21B34BBE-0A93-4B67-9D3A-3C4393550FF2}" type="pres">
      <dgm:prSet presAssocID="{2D95710D-D9B4-4334-8D55-40E19689639C}" presName="srcNode" presStyleLbl="node1" presStyleIdx="0" presStyleCnt="7"/>
      <dgm:spPr/>
    </dgm:pt>
    <dgm:pt modelId="{B0C5E0FC-D033-4183-9406-D0B402EE787E}" type="pres">
      <dgm:prSet presAssocID="{2D95710D-D9B4-4334-8D55-40E19689639C}" presName="conn" presStyleLbl="parChTrans1D2" presStyleIdx="0" presStyleCnt="1"/>
      <dgm:spPr/>
      <dgm:t>
        <a:bodyPr/>
        <a:lstStyle/>
        <a:p>
          <a:endParaRPr lang="ru-RU"/>
        </a:p>
      </dgm:t>
    </dgm:pt>
    <dgm:pt modelId="{FE4463EB-933E-424B-A935-0613647E7A93}" type="pres">
      <dgm:prSet presAssocID="{2D95710D-D9B4-4334-8D55-40E19689639C}" presName="extraNode" presStyleLbl="node1" presStyleIdx="0" presStyleCnt="7"/>
      <dgm:spPr/>
    </dgm:pt>
    <dgm:pt modelId="{CC4B78BF-3C1D-45FC-8338-C6FBE9CC49D4}" type="pres">
      <dgm:prSet presAssocID="{2D95710D-D9B4-4334-8D55-40E19689639C}" presName="dstNode" presStyleLbl="node1" presStyleIdx="0" presStyleCnt="7"/>
      <dgm:spPr/>
    </dgm:pt>
    <dgm:pt modelId="{A204EF66-2874-43AA-B5FC-EA291167B24D}" type="pres">
      <dgm:prSet presAssocID="{9CDA5577-02A8-45D1-A775-E13B3478B0DD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84BDD-0460-4D03-9FC3-91037AAF2231}" type="pres">
      <dgm:prSet presAssocID="{9CDA5577-02A8-45D1-A775-E13B3478B0DD}" presName="accent_1" presStyleCnt="0"/>
      <dgm:spPr/>
    </dgm:pt>
    <dgm:pt modelId="{9AF2CC5F-009E-4628-A0BC-10B2402AB333}" type="pres">
      <dgm:prSet presAssocID="{9CDA5577-02A8-45D1-A775-E13B3478B0DD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12F89F7-7D43-4510-8193-FDD5B308CDBE}" type="pres">
      <dgm:prSet presAssocID="{1FD5FB25-AE0A-4E26-B347-7FED79449C11}" presName="text_2" presStyleLbl="node1" presStyleIdx="1" presStyleCnt="7" custLinFactNeighborX="957" custLinFactNeighborY="-5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260BA-E563-4299-86DD-BDABE491B5D6}" type="pres">
      <dgm:prSet presAssocID="{1FD5FB25-AE0A-4E26-B347-7FED79449C11}" presName="accent_2" presStyleCnt="0"/>
      <dgm:spPr/>
    </dgm:pt>
    <dgm:pt modelId="{00D3A477-25CC-46B3-AB20-776758AFEC29}" type="pres">
      <dgm:prSet presAssocID="{1FD5FB25-AE0A-4E26-B347-7FED79449C11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2D3F050-723E-47B6-97F6-E66B93DEB79F}" type="pres">
      <dgm:prSet presAssocID="{39156027-0B58-4BA6-B6EF-192F5CD1B53B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E7A71-C74C-4266-B418-32EB9FDD6F2B}" type="pres">
      <dgm:prSet presAssocID="{39156027-0B58-4BA6-B6EF-192F5CD1B53B}" presName="accent_3" presStyleCnt="0"/>
      <dgm:spPr/>
    </dgm:pt>
    <dgm:pt modelId="{DD524DD8-13E5-4AEB-A161-63EEC9D4C86D}" type="pres">
      <dgm:prSet presAssocID="{39156027-0B58-4BA6-B6EF-192F5CD1B53B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3260429-C739-485B-BEDB-F932B7BF9612}" type="pres">
      <dgm:prSet presAssocID="{EB98BD03-0943-4E52-9A73-280D0C702BE0}" presName="text_4" presStyleLbl="node1" presStyleIdx="3" presStyleCnt="7" custScaleY="107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CE2DF-E978-441E-A306-CD9FBBB51915}" type="pres">
      <dgm:prSet presAssocID="{EB98BD03-0943-4E52-9A73-280D0C702BE0}" presName="accent_4" presStyleCnt="0"/>
      <dgm:spPr/>
    </dgm:pt>
    <dgm:pt modelId="{D02BE9CF-7465-4676-A0B3-655E580377B3}" type="pres">
      <dgm:prSet presAssocID="{EB98BD03-0943-4E52-9A73-280D0C702BE0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26AE605-0365-40C2-BC36-55617E1BDCD6}" type="pres">
      <dgm:prSet presAssocID="{F2FB2F6E-069B-4627-8B14-3BDDDDA1FA3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6B003-13BA-43FE-9571-71C0E4AA56C9}" type="pres">
      <dgm:prSet presAssocID="{F2FB2F6E-069B-4627-8B14-3BDDDDA1FA32}" presName="accent_5" presStyleCnt="0"/>
      <dgm:spPr/>
    </dgm:pt>
    <dgm:pt modelId="{238A4BD4-6555-4453-BCAE-764EE025C9FA}" type="pres">
      <dgm:prSet presAssocID="{F2FB2F6E-069B-4627-8B14-3BDDDDA1FA32}" presName="accentRepeatNode" presStyleLbl="solidFgAcc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ECE5D9A-EBAA-4064-90DA-E8C1AFF6F91F}" type="pres">
      <dgm:prSet presAssocID="{5CBDEA1A-2A73-4350-89FB-DF187AD599BC}" presName="text_6" presStyleLbl="node1" presStyleIdx="5" presStyleCnt="7" custLinFactNeighborX="957" custLinFactNeighborY="-6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A10D6C-631B-4991-AF13-B191267A754B}" type="pres">
      <dgm:prSet presAssocID="{5CBDEA1A-2A73-4350-89FB-DF187AD599BC}" presName="accent_6" presStyleCnt="0"/>
      <dgm:spPr/>
    </dgm:pt>
    <dgm:pt modelId="{B042B67B-8301-44EB-9CB7-19D6F7D1795E}" type="pres">
      <dgm:prSet presAssocID="{5CBDEA1A-2A73-4350-89FB-DF187AD599BC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EC0E448-7B08-4646-81E5-E8A196382E35}" type="pres">
      <dgm:prSet presAssocID="{84F92F6A-878B-47CB-8E2E-953D9E2A0FA4}" presName="text_7" presStyleLbl="node1" presStyleIdx="6" presStyleCnt="7" custLinFactNeighborX="431" custLinFactNeighborY="-3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7D7CC9-494B-47EA-85BE-B44222B9E05A}" type="pres">
      <dgm:prSet presAssocID="{84F92F6A-878B-47CB-8E2E-953D9E2A0FA4}" presName="accent_7" presStyleCnt="0"/>
      <dgm:spPr/>
    </dgm:pt>
    <dgm:pt modelId="{62B29B7B-82C5-427B-A6F6-53423C7BFA33}" type="pres">
      <dgm:prSet presAssocID="{84F92F6A-878B-47CB-8E2E-953D9E2A0FA4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D38A94BA-16D8-4470-BCD7-1BA403D9864B}" type="presOf" srcId="{84F92F6A-878B-47CB-8E2E-953D9E2A0FA4}" destId="{EEC0E448-7B08-4646-81E5-E8A196382E35}" srcOrd="0" destOrd="0" presId="urn:microsoft.com/office/officeart/2008/layout/VerticalCurvedList"/>
    <dgm:cxn modelId="{4B17A4C0-6628-4DCD-ACCC-B6B156A57A0F}" type="presOf" srcId="{2D95710D-D9B4-4334-8D55-40E19689639C}" destId="{5DD79172-68F0-4F1C-9496-616267CB95C7}" srcOrd="0" destOrd="0" presId="urn:microsoft.com/office/officeart/2008/layout/VerticalCurvedList"/>
    <dgm:cxn modelId="{2E581261-541D-40EA-8712-3086F7B5AC4F}" type="presOf" srcId="{F2FB2F6E-069B-4627-8B14-3BDDDDA1FA32}" destId="{726AE605-0365-40C2-BC36-55617E1BDCD6}" srcOrd="0" destOrd="0" presId="urn:microsoft.com/office/officeart/2008/layout/VerticalCurvedList"/>
    <dgm:cxn modelId="{F006C693-125C-4A86-97E1-976B4A85301E}" type="presOf" srcId="{EB98BD03-0943-4E52-9A73-280D0C702BE0}" destId="{83260429-C739-485B-BEDB-F932B7BF9612}" srcOrd="0" destOrd="0" presId="urn:microsoft.com/office/officeart/2008/layout/VerticalCurvedList"/>
    <dgm:cxn modelId="{6D71F10B-0F8A-49EF-B9E1-9F46629C2638}" type="presOf" srcId="{39156027-0B58-4BA6-B6EF-192F5CD1B53B}" destId="{B2D3F050-723E-47B6-97F6-E66B93DEB79F}" srcOrd="0" destOrd="0" presId="urn:microsoft.com/office/officeart/2008/layout/VerticalCurvedList"/>
    <dgm:cxn modelId="{7E2493E2-CDA9-4F47-8B12-B4BB29BCC3D3}" type="presOf" srcId="{1FD5FB25-AE0A-4E26-B347-7FED79449C11}" destId="{E12F89F7-7D43-4510-8193-FDD5B308CDBE}" srcOrd="0" destOrd="0" presId="urn:microsoft.com/office/officeart/2008/layout/VerticalCurvedList"/>
    <dgm:cxn modelId="{9324D9C1-6E1F-49DD-8C67-D838A809BEEA}" srcId="{2D95710D-D9B4-4334-8D55-40E19689639C}" destId="{EB98BD03-0943-4E52-9A73-280D0C702BE0}" srcOrd="3" destOrd="0" parTransId="{9622E826-F5F2-476E-8803-3C561CC87D2F}" sibTransId="{96D8CAC6-5D46-4D4F-B6E3-4149F31E3C21}"/>
    <dgm:cxn modelId="{39E16828-1400-469C-8A61-1EF141BF9E2C}" srcId="{2D95710D-D9B4-4334-8D55-40E19689639C}" destId="{9CDA5577-02A8-45D1-A775-E13B3478B0DD}" srcOrd="0" destOrd="0" parTransId="{22A6C566-E46C-4A03-9BEE-7E886E7E551A}" sibTransId="{A34044A4-6315-4E63-B817-1F753C0E921D}"/>
    <dgm:cxn modelId="{62178ADE-C519-4D87-9E06-E3D535CCC189}" srcId="{2D95710D-D9B4-4334-8D55-40E19689639C}" destId="{4DCC0E86-0F18-4438-8A36-E01925D227F5}" srcOrd="7" destOrd="0" parTransId="{93386E8A-1E48-4BCA-B3F4-EEFE5DBED539}" sibTransId="{F5E7DB7C-5482-4C32-AA8F-D0705A0AE208}"/>
    <dgm:cxn modelId="{8EDEE4B0-D717-4680-9D3D-607E8C52BEC6}" srcId="{2D95710D-D9B4-4334-8D55-40E19689639C}" destId="{F2FB2F6E-069B-4627-8B14-3BDDDDA1FA32}" srcOrd="4" destOrd="0" parTransId="{2A9D2DE7-BFF4-4131-B4C7-B95DEAB5FED1}" sibTransId="{E316AD0E-0F4F-44BB-B54D-05C05542B037}"/>
    <dgm:cxn modelId="{4155ECFD-A014-43F1-A37D-C3A697F2D084}" type="presOf" srcId="{9CDA5577-02A8-45D1-A775-E13B3478B0DD}" destId="{A204EF66-2874-43AA-B5FC-EA291167B24D}" srcOrd="0" destOrd="0" presId="urn:microsoft.com/office/officeart/2008/layout/VerticalCurvedList"/>
    <dgm:cxn modelId="{C9B8710E-193F-4307-8822-C35B09F4E2A5}" srcId="{2D95710D-D9B4-4334-8D55-40E19689639C}" destId="{84F92F6A-878B-47CB-8E2E-953D9E2A0FA4}" srcOrd="6" destOrd="0" parTransId="{A3C35AD2-CE06-4BFD-BF5F-B4EFD37FA38E}" sibTransId="{3F88926D-EBC7-43A9-85F9-27E58BD88849}"/>
    <dgm:cxn modelId="{2329E1D7-FC2B-4064-81BD-B1697A3CDC8A}" type="presOf" srcId="{A34044A4-6315-4E63-B817-1F753C0E921D}" destId="{B0C5E0FC-D033-4183-9406-D0B402EE787E}" srcOrd="0" destOrd="0" presId="urn:microsoft.com/office/officeart/2008/layout/VerticalCurvedList"/>
    <dgm:cxn modelId="{CCA6A0A3-0AC4-4A1C-99A5-355FBFB34AF9}" srcId="{2D95710D-D9B4-4334-8D55-40E19689639C}" destId="{1FD5FB25-AE0A-4E26-B347-7FED79449C11}" srcOrd="1" destOrd="0" parTransId="{4C4A4FF1-15B9-4648-A57C-DD0CEBDC27FE}" sibTransId="{1F447E1D-EA24-4348-87B7-DFD42D1729D1}"/>
    <dgm:cxn modelId="{FFE9FD3C-7CFE-433F-8594-54675CF4ED9C}" srcId="{2D95710D-D9B4-4334-8D55-40E19689639C}" destId="{5CBDEA1A-2A73-4350-89FB-DF187AD599BC}" srcOrd="5" destOrd="0" parTransId="{76AF0C5B-B6C6-4B12-AEE4-C4E8AEFE6174}" sibTransId="{914DCD34-DFCA-439D-8339-96D54CD1F843}"/>
    <dgm:cxn modelId="{6FD6EF78-E898-4FD3-A2EB-3A7E0CBC6C4A}" type="presOf" srcId="{5CBDEA1A-2A73-4350-89FB-DF187AD599BC}" destId="{AECE5D9A-EBAA-4064-90DA-E8C1AFF6F91F}" srcOrd="0" destOrd="0" presId="urn:microsoft.com/office/officeart/2008/layout/VerticalCurvedList"/>
    <dgm:cxn modelId="{63C84021-2B50-4493-9ECE-27FDCAC15970}" srcId="{2D95710D-D9B4-4334-8D55-40E19689639C}" destId="{39156027-0B58-4BA6-B6EF-192F5CD1B53B}" srcOrd="2" destOrd="0" parTransId="{48FDB510-A14C-4C17-96A2-97EC8C1386AB}" sibTransId="{A03DC72E-8358-4135-A2FE-2EEDFFA132A6}"/>
    <dgm:cxn modelId="{EB3ED9BB-666F-4483-874A-7991D522927A}" type="presParOf" srcId="{5DD79172-68F0-4F1C-9496-616267CB95C7}" destId="{D57ADFB5-FE04-492A-83E9-9646CB1DA5AB}" srcOrd="0" destOrd="0" presId="urn:microsoft.com/office/officeart/2008/layout/VerticalCurvedList"/>
    <dgm:cxn modelId="{20481446-A6E3-4374-BAD6-7ADF71D2C00A}" type="presParOf" srcId="{D57ADFB5-FE04-492A-83E9-9646CB1DA5AB}" destId="{5DA91301-D9A7-4F1B-88FF-A692384EEC4B}" srcOrd="0" destOrd="0" presId="urn:microsoft.com/office/officeart/2008/layout/VerticalCurvedList"/>
    <dgm:cxn modelId="{49D5E543-36FE-42B2-AAEC-897B6A34B3CF}" type="presParOf" srcId="{5DA91301-D9A7-4F1B-88FF-A692384EEC4B}" destId="{21B34BBE-0A93-4B67-9D3A-3C4393550FF2}" srcOrd="0" destOrd="0" presId="urn:microsoft.com/office/officeart/2008/layout/VerticalCurvedList"/>
    <dgm:cxn modelId="{72A62256-1E91-4528-91B0-1843A3978D70}" type="presParOf" srcId="{5DA91301-D9A7-4F1B-88FF-A692384EEC4B}" destId="{B0C5E0FC-D033-4183-9406-D0B402EE787E}" srcOrd="1" destOrd="0" presId="urn:microsoft.com/office/officeart/2008/layout/VerticalCurvedList"/>
    <dgm:cxn modelId="{4ACF7098-13BA-4B93-847C-CBD78021DA7F}" type="presParOf" srcId="{5DA91301-D9A7-4F1B-88FF-A692384EEC4B}" destId="{FE4463EB-933E-424B-A935-0613647E7A93}" srcOrd="2" destOrd="0" presId="urn:microsoft.com/office/officeart/2008/layout/VerticalCurvedList"/>
    <dgm:cxn modelId="{E2873393-86A6-4AC1-9FBD-76C0CD83B936}" type="presParOf" srcId="{5DA91301-D9A7-4F1B-88FF-A692384EEC4B}" destId="{CC4B78BF-3C1D-45FC-8338-C6FBE9CC49D4}" srcOrd="3" destOrd="0" presId="urn:microsoft.com/office/officeart/2008/layout/VerticalCurvedList"/>
    <dgm:cxn modelId="{3DF39B42-247D-43D8-A419-4BF89012F9AB}" type="presParOf" srcId="{D57ADFB5-FE04-492A-83E9-9646CB1DA5AB}" destId="{A204EF66-2874-43AA-B5FC-EA291167B24D}" srcOrd="1" destOrd="0" presId="urn:microsoft.com/office/officeart/2008/layout/VerticalCurvedList"/>
    <dgm:cxn modelId="{6F09B549-235F-4397-93F2-7589B3868989}" type="presParOf" srcId="{D57ADFB5-FE04-492A-83E9-9646CB1DA5AB}" destId="{F4A84BDD-0460-4D03-9FC3-91037AAF2231}" srcOrd="2" destOrd="0" presId="urn:microsoft.com/office/officeart/2008/layout/VerticalCurvedList"/>
    <dgm:cxn modelId="{1C174391-A8EF-4ECE-81B5-CB1196DBD437}" type="presParOf" srcId="{F4A84BDD-0460-4D03-9FC3-91037AAF2231}" destId="{9AF2CC5F-009E-4628-A0BC-10B2402AB333}" srcOrd="0" destOrd="0" presId="urn:microsoft.com/office/officeart/2008/layout/VerticalCurvedList"/>
    <dgm:cxn modelId="{6458F040-FD73-4D84-9E12-DC4CBC444B46}" type="presParOf" srcId="{D57ADFB5-FE04-492A-83E9-9646CB1DA5AB}" destId="{E12F89F7-7D43-4510-8193-FDD5B308CDBE}" srcOrd="3" destOrd="0" presId="urn:microsoft.com/office/officeart/2008/layout/VerticalCurvedList"/>
    <dgm:cxn modelId="{FB61F3EE-451E-4A4F-999F-5D161BD650C9}" type="presParOf" srcId="{D57ADFB5-FE04-492A-83E9-9646CB1DA5AB}" destId="{21B260BA-E563-4299-86DD-BDABE491B5D6}" srcOrd="4" destOrd="0" presId="urn:microsoft.com/office/officeart/2008/layout/VerticalCurvedList"/>
    <dgm:cxn modelId="{6B8D2C5A-A21D-4FB9-8E2C-103CC8C2BFB9}" type="presParOf" srcId="{21B260BA-E563-4299-86DD-BDABE491B5D6}" destId="{00D3A477-25CC-46B3-AB20-776758AFEC29}" srcOrd="0" destOrd="0" presId="urn:microsoft.com/office/officeart/2008/layout/VerticalCurvedList"/>
    <dgm:cxn modelId="{4DD2C566-CF22-43A4-9324-A761B27F96DA}" type="presParOf" srcId="{D57ADFB5-FE04-492A-83E9-9646CB1DA5AB}" destId="{B2D3F050-723E-47B6-97F6-E66B93DEB79F}" srcOrd="5" destOrd="0" presId="urn:microsoft.com/office/officeart/2008/layout/VerticalCurvedList"/>
    <dgm:cxn modelId="{EE95CED1-849A-456F-A055-83CFDCE73752}" type="presParOf" srcId="{D57ADFB5-FE04-492A-83E9-9646CB1DA5AB}" destId="{B93E7A71-C74C-4266-B418-32EB9FDD6F2B}" srcOrd="6" destOrd="0" presId="urn:microsoft.com/office/officeart/2008/layout/VerticalCurvedList"/>
    <dgm:cxn modelId="{84B5BBF7-B6CB-4CBB-87CD-76E3CF23A28F}" type="presParOf" srcId="{B93E7A71-C74C-4266-B418-32EB9FDD6F2B}" destId="{DD524DD8-13E5-4AEB-A161-63EEC9D4C86D}" srcOrd="0" destOrd="0" presId="urn:microsoft.com/office/officeart/2008/layout/VerticalCurvedList"/>
    <dgm:cxn modelId="{8C07E2CB-9FED-4D75-A2E3-4C2BA599AA53}" type="presParOf" srcId="{D57ADFB5-FE04-492A-83E9-9646CB1DA5AB}" destId="{83260429-C739-485B-BEDB-F932B7BF9612}" srcOrd="7" destOrd="0" presId="urn:microsoft.com/office/officeart/2008/layout/VerticalCurvedList"/>
    <dgm:cxn modelId="{250B952D-8F7B-41F6-9808-82B8E84BE1A0}" type="presParOf" srcId="{D57ADFB5-FE04-492A-83E9-9646CB1DA5AB}" destId="{63ECE2DF-E978-441E-A306-CD9FBBB51915}" srcOrd="8" destOrd="0" presId="urn:microsoft.com/office/officeart/2008/layout/VerticalCurvedList"/>
    <dgm:cxn modelId="{31BEDB66-903D-47B7-A1EB-A08D9B4E38F1}" type="presParOf" srcId="{63ECE2DF-E978-441E-A306-CD9FBBB51915}" destId="{D02BE9CF-7465-4676-A0B3-655E580377B3}" srcOrd="0" destOrd="0" presId="urn:microsoft.com/office/officeart/2008/layout/VerticalCurvedList"/>
    <dgm:cxn modelId="{B9765B6D-C216-4A4B-AD8B-5F8E0B4B5A87}" type="presParOf" srcId="{D57ADFB5-FE04-492A-83E9-9646CB1DA5AB}" destId="{726AE605-0365-40C2-BC36-55617E1BDCD6}" srcOrd="9" destOrd="0" presId="urn:microsoft.com/office/officeart/2008/layout/VerticalCurvedList"/>
    <dgm:cxn modelId="{0644986B-7970-4C87-9F09-A04497FCC993}" type="presParOf" srcId="{D57ADFB5-FE04-492A-83E9-9646CB1DA5AB}" destId="{08C6B003-13BA-43FE-9571-71C0E4AA56C9}" srcOrd="10" destOrd="0" presId="urn:microsoft.com/office/officeart/2008/layout/VerticalCurvedList"/>
    <dgm:cxn modelId="{DC5D21C9-45E9-4182-A6BE-AA7E504B0AAE}" type="presParOf" srcId="{08C6B003-13BA-43FE-9571-71C0E4AA56C9}" destId="{238A4BD4-6555-4453-BCAE-764EE025C9FA}" srcOrd="0" destOrd="0" presId="urn:microsoft.com/office/officeart/2008/layout/VerticalCurvedList"/>
    <dgm:cxn modelId="{21A500B4-DDD9-4D1A-A46F-9EEBD3AAF9EB}" type="presParOf" srcId="{D57ADFB5-FE04-492A-83E9-9646CB1DA5AB}" destId="{AECE5D9A-EBAA-4064-90DA-E8C1AFF6F91F}" srcOrd="11" destOrd="0" presId="urn:microsoft.com/office/officeart/2008/layout/VerticalCurvedList"/>
    <dgm:cxn modelId="{50A4EF0A-244D-4A15-9133-A2AFA672AA91}" type="presParOf" srcId="{D57ADFB5-FE04-492A-83E9-9646CB1DA5AB}" destId="{14A10D6C-631B-4991-AF13-B191267A754B}" srcOrd="12" destOrd="0" presId="urn:microsoft.com/office/officeart/2008/layout/VerticalCurvedList"/>
    <dgm:cxn modelId="{8923CD53-DA87-45F8-9FEA-C4A63D1639C0}" type="presParOf" srcId="{14A10D6C-631B-4991-AF13-B191267A754B}" destId="{B042B67B-8301-44EB-9CB7-19D6F7D1795E}" srcOrd="0" destOrd="0" presId="urn:microsoft.com/office/officeart/2008/layout/VerticalCurvedList"/>
    <dgm:cxn modelId="{77545C07-F71B-405C-89C6-E4EB958B25C7}" type="presParOf" srcId="{D57ADFB5-FE04-492A-83E9-9646CB1DA5AB}" destId="{EEC0E448-7B08-4646-81E5-E8A196382E35}" srcOrd="13" destOrd="0" presId="urn:microsoft.com/office/officeart/2008/layout/VerticalCurvedList"/>
    <dgm:cxn modelId="{DBAD4429-5D1A-49C5-9961-4BC61F9F109B}" type="presParOf" srcId="{D57ADFB5-FE04-492A-83E9-9646CB1DA5AB}" destId="{957D7CC9-494B-47EA-85BE-B44222B9E05A}" srcOrd="14" destOrd="0" presId="urn:microsoft.com/office/officeart/2008/layout/VerticalCurvedList"/>
    <dgm:cxn modelId="{757252D6-5F34-48B3-A662-F500E4413ED8}" type="presParOf" srcId="{957D7CC9-494B-47EA-85BE-B44222B9E05A}" destId="{62B29B7B-82C5-427B-A6F6-53423C7BFA3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B3C024-9D02-4266-9310-8ADA3D2E511D}" type="doc">
      <dgm:prSet loTypeId="urn:microsoft.com/office/officeart/2005/8/layout/hProcess9" loCatId="process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53C3D9BA-FC5D-4C25-BED5-89E6B908B8F0}">
      <dgm:prSet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ЦЕЛЬ </a:t>
          </a:r>
        </a:p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ЕМ СПТ -2019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4B70859F-3ACF-499B-AD63-DDD0D4EB5B02}" type="parTrans" cxnId="{7200EF42-1D0D-4C8B-9F97-4ED2BE4D42F6}">
      <dgm:prSet/>
      <dgm:spPr/>
      <dgm:t>
        <a:bodyPr/>
        <a:lstStyle/>
        <a:p>
          <a:endParaRPr lang="ru-RU"/>
        </a:p>
      </dgm:t>
    </dgm:pt>
    <dgm:pt modelId="{500B0173-DD92-40F0-9EBE-AB2001B71B51}" type="sibTrans" cxnId="{7200EF42-1D0D-4C8B-9F97-4ED2BE4D42F6}">
      <dgm:prSet/>
      <dgm:spPr/>
      <dgm:t>
        <a:bodyPr/>
        <a:lstStyle/>
        <a:p>
          <a:endParaRPr lang="ru-RU"/>
        </a:p>
      </dgm:t>
    </dgm:pt>
    <dgm:pt modelId="{8C9E12B3-82E7-41A6-AE96-D0E4D3239FDB}" type="pres">
      <dgm:prSet presAssocID="{BEB3C024-9D02-4266-9310-8ADA3D2E511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00D489-249D-403A-A2DE-6AC0DB2FCC4C}" type="pres">
      <dgm:prSet presAssocID="{BEB3C024-9D02-4266-9310-8ADA3D2E511D}" presName="arrow" presStyleLbl="bgShp" presStyleIdx="0" presStyleCnt="1" custScaleX="117647" custLinFactNeighborX="-4731" custLinFactNeighborY="-26849"/>
      <dgm:spPr>
        <a:solidFill>
          <a:srgbClr val="F6F8AE"/>
        </a:solidFill>
        <a:ln>
          <a:solidFill>
            <a:srgbClr val="7030A0"/>
          </a:solidFill>
        </a:ln>
      </dgm:spPr>
    </dgm:pt>
    <dgm:pt modelId="{1BBFD13B-F93C-44A4-88D5-BBA27B11E2B1}" type="pres">
      <dgm:prSet presAssocID="{BEB3C024-9D02-4266-9310-8ADA3D2E511D}" presName="linearProcess" presStyleCnt="0"/>
      <dgm:spPr/>
    </dgm:pt>
    <dgm:pt modelId="{01254F0A-5A56-4C7A-BB4A-1031EBAF51EC}" type="pres">
      <dgm:prSet presAssocID="{53C3D9BA-FC5D-4C25-BED5-89E6B908B8F0}" presName="textNode" presStyleLbl="node1" presStyleIdx="0" presStyleCnt="1" custScaleX="111113" custScaleY="101097" custLinFactNeighborX="-16532" custLinFactNeighborY="-5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00EF42-1D0D-4C8B-9F97-4ED2BE4D42F6}" srcId="{BEB3C024-9D02-4266-9310-8ADA3D2E511D}" destId="{53C3D9BA-FC5D-4C25-BED5-89E6B908B8F0}" srcOrd="0" destOrd="0" parTransId="{4B70859F-3ACF-499B-AD63-DDD0D4EB5B02}" sibTransId="{500B0173-DD92-40F0-9EBE-AB2001B71B51}"/>
    <dgm:cxn modelId="{15E7E64C-6E69-49B3-ABD6-E12D11C58D44}" type="presOf" srcId="{BEB3C024-9D02-4266-9310-8ADA3D2E511D}" destId="{8C9E12B3-82E7-41A6-AE96-D0E4D3239FDB}" srcOrd="0" destOrd="0" presId="urn:microsoft.com/office/officeart/2005/8/layout/hProcess9"/>
    <dgm:cxn modelId="{075775E5-EC93-42CC-9A3D-63ECBAC55458}" type="presOf" srcId="{53C3D9BA-FC5D-4C25-BED5-89E6B908B8F0}" destId="{01254F0A-5A56-4C7A-BB4A-1031EBAF51EC}" srcOrd="0" destOrd="0" presId="urn:microsoft.com/office/officeart/2005/8/layout/hProcess9"/>
    <dgm:cxn modelId="{8EDD6EF7-0386-49E7-B1DC-5D18DA849BBB}" type="presParOf" srcId="{8C9E12B3-82E7-41A6-AE96-D0E4D3239FDB}" destId="{9400D489-249D-403A-A2DE-6AC0DB2FCC4C}" srcOrd="0" destOrd="0" presId="urn:microsoft.com/office/officeart/2005/8/layout/hProcess9"/>
    <dgm:cxn modelId="{BE2ACDD9-E36F-48B9-9046-AB7EE0D83FD8}" type="presParOf" srcId="{8C9E12B3-82E7-41A6-AE96-D0E4D3239FDB}" destId="{1BBFD13B-F93C-44A4-88D5-BBA27B11E2B1}" srcOrd="1" destOrd="0" presId="urn:microsoft.com/office/officeart/2005/8/layout/hProcess9"/>
    <dgm:cxn modelId="{FE3EF5AE-E126-4FE4-8FC7-486749FC10FA}" type="presParOf" srcId="{1BBFD13B-F93C-44A4-88D5-BBA27B11E2B1}" destId="{01254F0A-5A56-4C7A-BB4A-1031EBAF51EC}" srcOrd="0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10934B-B5BC-497A-81B6-ABE41BBF8F97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032AE6-C020-449D-A0ED-0ACD4A7A76A2}">
      <dgm:prSet phldrT="[Текст]" custT="1"/>
      <dgm:spPr>
        <a:solidFill>
          <a:srgbClr val="7DDDFF"/>
        </a:solidFill>
        <a:ln>
          <a:solidFill>
            <a:schemeClr val="bg2"/>
          </a:solidFill>
        </a:ln>
      </dgm:spPr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Результаты ЕМ СПТ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6CBBA0FA-5F56-45F4-8F09-ED38EF474677}" type="parTrans" cxnId="{6E7AC25C-AC09-4F4E-A829-66B0A7BD22EB}">
      <dgm:prSet/>
      <dgm:spPr/>
      <dgm:t>
        <a:bodyPr/>
        <a:lstStyle/>
        <a:p>
          <a:endParaRPr lang="ru-RU"/>
        </a:p>
      </dgm:t>
    </dgm:pt>
    <dgm:pt modelId="{6C1B9BD7-BD91-499C-87BD-C7B24C00BDA8}" type="sibTrans" cxnId="{6E7AC25C-AC09-4F4E-A829-66B0A7BD22EB}">
      <dgm:prSet/>
      <dgm:spPr/>
      <dgm:t>
        <a:bodyPr/>
        <a:lstStyle/>
        <a:p>
          <a:endParaRPr lang="ru-RU"/>
        </a:p>
      </dgm:t>
    </dgm:pt>
    <dgm:pt modelId="{46E15E81-9BD7-4C1D-B1CE-47AA7FE33FCC}">
      <dgm:prSet phldrT="[Текст]"/>
      <dgm:spPr>
        <a:solidFill>
          <a:schemeClr val="tx2">
            <a:lumMod val="20000"/>
            <a:lumOff val="8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Выявление факторов, провоцирующих вовлечение в зависимое поведение</a:t>
          </a:r>
          <a:endParaRPr lang="ru-RU" dirty="0"/>
        </a:p>
      </dgm:t>
    </dgm:pt>
    <dgm:pt modelId="{7EDB4046-31FF-4A4A-9FB7-13E821B50AD8}" type="parTrans" cxnId="{0E8AA7D7-A43A-4366-A9A8-F254F2BC5D49}">
      <dgm:prSet/>
      <dgm:spPr/>
      <dgm:t>
        <a:bodyPr/>
        <a:lstStyle/>
        <a:p>
          <a:endParaRPr lang="ru-RU"/>
        </a:p>
      </dgm:t>
    </dgm:pt>
    <dgm:pt modelId="{1C2F92A9-81F1-47EA-BBE6-A49850E01A68}" type="sibTrans" cxnId="{0E8AA7D7-A43A-4366-A9A8-F254F2BC5D49}">
      <dgm:prSet/>
      <dgm:spPr/>
      <dgm:t>
        <a:bodyPr/>
        <a:lstStyle/>
        <a:p>
          <a:endParaRPr lang="ru-RU"/>
        </a:p>
      </dgm:t>
    </dgm:pt>
    <dgm:pt modelId="{0B264B15-20F3-4ED5-B13B-0633A87B1AAA}">
      <dgm:prSet phldrT="[Текст]"/>
      <dgm:spPr>
        <a:solidFill>
          <a:schemeClr val="accent2">
            <a:lumMod val="20000"/>
            <a:lumOff val="8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Психолого-педагогическая помощь и сопровождение.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Коррекционная работа  на индивидуальном и групповом уровнях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0A283E7-CF28-4086-A19C-CF4CD42D83AC}" type="parTrans" cxnId="{45478146-983E-4B9C-80D6-3218D9CCF756}">
      <dgm:prSet/>
      <dgm:spPr/>
      <dgm:t>
        <a:bodyPr/>
        <a:lstStyle/>
        <a:p>
          <a:endParaRPr lang="ru-RU"/>
        </a:p>
      </dgm:t>
    </dgm:pt>
    <dgm:pt modelId="{F5C80582-423C-4585-A1FF-B8558604E008}" type="sibTrans" cxnId="{45478146-983E-4B9C-80D6-3218D9CCF756}">
      <dgm:prSet/>
      <dgm:spPr/>
      <dgm:t>
        <a:bodyPr/>
        <a:lstStyle/>
        <a:p>
          <a:endParaRPr lang="ru-RU"/>
        </a:p>
      </dgm:t>
    </dgm:pt>
    <dgm:pt modelId="{889852BE-2614-402E-ADB8-12DA4164D209}">
      <dgm:prSet phldrT="[Текст]"/>
      <dgm:spPr>
        <a:solidFill>
          <a:schemeClr val="accent3">
            <a:lumMod val="40000"/>
            <a:lumOff val="6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 – просветительская (профилактическая) работа.</a:t>
          </a:r>
        </a:p>
        <a:p>
          <a:endParaRPr lang="ru-RU" dirty="0"/>
        </a:p>
      </dgm:t>
    </dgm:pt>
    <dgm:pt modelId="{C02E9122-F328-4977-8F79-B5EA91324B0B}" type="parTrans" cxnId="{C151FA26-7656-44BD-9E8B-18C456DB9D6D}">
      <dgm:prSet/>
      <dgm:spPr/>
      <dgm:t>
        <a:bodyPr/>
        <a:lstStyle/>
        <a:p>
          <a:endParaRPr lang="ru-RU"/>
        </a:p>
      </dgm:t>
    </dgm:pt>
    <dgm:pt modelId="{1211A39C-15B2-4500-A2E5-19A3362A2EC4}" type="sibTrans" cxnId="{C151FA26-7656-44BD-9E8B-18C456DB9D6D}">
      <dgm:prSet/>
      <dgm:spPr/>
      <dgm:t>
        <a:bodyPr/>
        <a:lstStyle/>
        <a:p>
          <a:endParaRPr lang="ru-RU"/>
        </a:p>
      </dgm:t>
    </dgm:pt>
    <dgm:pt modelId="{8C5E42B9-8DD4-4098-93CB-F2801E9F0A72}">
      <dgm:prSet phldrT="[Текст]"/>
      <dgm:spPr>
        <a:solidFill>
          <a:srgbClr val="FFCC99"/>
        </a:solidFill>
        <a:ln>
          <a:solidFill>
            <a:schemeClr val="bg2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Мотивирование обучающихся на </a:t>
          </a:r>
          <a:r>
            <a:rPr lang="ru-RU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самоисследование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и саморазвитие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764A6B-BAC2-486A-9EC0-F641D0E1A262}" type="parTrans" cxnId="{09C375DD-A267-4E1A-92DF-6D2614CD20D3}">
      <dgm:prSet/>
      <dgm:spPr/>
      <dgm:t>
        <a:bodyPr/>
        <a:lstStyle/>
        <a:p>
          <a:endParaRPr lang="ru-RU"/>
        </a:p>
      </dgm:t>
    </dgm:pt>
    <dgm:pt modelId="{D670F5DF-2B96-4153-B4E6-6D336600CC7F}" type="sibTrans" cxnId="{09C375DD-A267-4E1A-92DF-6D2614CD20D3}">
      <dgm:prSet/>
      <dgm:spPr/>
      <dgm:t>
        <a:bodyPr/>
        <a:lstStyle/>
        <a:p>
          <a:endParaRPr lang="ru-RU"/>
        </a:p>
      </dgm:t>
    </dgm:pt>
    <dgm:pt modelId="{474B26FC-F53E-4A86-91EA-ADB85C5E7358}" type="pres">
      <dgm:prSet presAssocID="{C110934B-B5BC-497A-81B6-ABE41BBF8F9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65E4D8-201F-4686-AAB6-4A9167FA039D}" type="pres">
      <dgm:prSet presAssocID="{C110934B-B5BC-497A-81B6-ABE41BBF8F97}" presName="matrix" presStyleCnt="0"/>
      <dgm:spPr/>
    </dgm:pt>
    <dgm:pt modelId="{83D1A75F-F225-470F-BC7B-BE05A851795D}" type="pres">
      <dgm:prSet presAssocID="{C110934B-B5BC-497A-81B6-ABE41BBF8F97}" presName="tile1" presStyleLbl="node1" presStyleIdx="0" presStyleCnt="4"/>
      <dgm:spPr/>
      <dgm:t>
        <a:bodyPr/>
        <a:lstStyle/>
        <a:p>
          <a:endParaRPr lang="ru-RU"/>
        </a:p>
      </dgm:t>
    </dgm:pt>
    <dgm:pt modelId="{FE375D91-8E0B-41D1-B800-9A9E5B3E5003}" type="pres">
      <dgm:prSet presAssocID="{C110934B-B5BC-497A-81B6-ABE41BBF8F9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8A9F4-C8B9-4867-BD57-61270BB120C1}" type="pres">
      <dgm:prSet presAssocID="{C110934B-B5BC-497A-81B6-ABE41BBF8F97}" presName="tile2" presStyleLbl="node1" presStyleIdx="1" presStyleCnt="4"/>
      <dgm:spPr/>
      <dgm:t>
        <a:bodyPr/>
        <a:lstStyle/>
        <a:p>
          <a:endParaRPr lang="ru-RU"/>
        </a:p>
      </dgm:t>
    </dgm:pt>
    <dgm:pt modelId="{585EA7A7-DB82-4C11-864D-05B8CC4FE015}" type="pres">
      <dgm:prSet presAssocID="{C110934B-B5BC-497A-81B6-ABE41BBF8F9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58341D-359C-4DE6-8303-E8857C21957B}" type="pres">
      <dgm:prSet presAssocID="{C110934B-B5BC-497A-81B6-ABE41BBF8F97}" presName="tile3" presStyleLbl="node1" presStyleIdx="2" presStyleCnt="4"/>
      <dgm:spPr/>
      <dgm:t>
        <a:bodyPr/>
        <a:lstStyle/>
        <a:p>
          <a:endParaRPr lang="ru-RU"/>
        </a:p>
      </dgm:t>
    </dgm:pt>
    <dgm:pt modelId="{2B3F850C-6B67-40FE-9EFA-FFC075BAAD4B}" type="pres">
      <dgm:prSet presAssocID="{C110934B-B5BC-497A-81B6-ABE41BBF8F9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93EC6-B9EA-4376-8AD0-910A907A629B}" type="pres">
      <dgm:prSet presAssocID="{C110934B-B5BC-497A-81B6-ABE41BBF8F97}" presName="tile4" presStyleLbl="node1" presStyleIdx="3" presStyleCnt="4"/>
      <dgm:spPr/>
      <dgm:t>
        <a:bodyPr/>
        <a:lstStyle/>
        <a:p>
          <a:endParaRPr lang="ru-RU"/>
        </a:p>
      </dgm:t>
    </dgm:pt>
    <dgm:pt modelId="{99F29BCC-856B-4D6A-905D-7866983D7B7E}" type="pres">
      <dgm:prSet presAssocID="{C110934B-B5BC-497A-81B6-ABE41BBF8F9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9B3070-51AE-4CFE-91BC-205B71A76CCE}" type="pres">
      <dgm:prSet presAssocID="{C110934B-B5BC-497A-81B6-ABE41BBF8F97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E4C040C3-DBA9-4C7C-AC21-F8A331BE91F9}" type="presOf" srcId="{0B264B15-20F3-4ED5-B13B-0633A87B1AAA}" destId="{A108A9F4-C8B9-4867-BD57-61270BB120C1}" srcOrd="0" destOrd="0" presId="urn:microsoft.com/office/officeart/2005/8/layout/matrix1"/>
    <dgm:cxn modelId="{6E7AC25C-AC09-4F4E-A829-66B0A7BD22EB}" srcId="{C110934B-B5BC-497A-81B6-ABE41BBF8F97}" destId="{1D032AE6-C020-449D-A0ED-0ACD4A7A76A2}" srcOrd="0" destOrd="0" parTransId="{6CBBA0FA-5F56-45F4-8F09-ED38EF474677}" sibTransId="{6C1B9BD7-BD91-499C-87BD-C7B24C00BDA8}"/>
    <dgm:cxn modelId="{F621C3CF-C4A6-47DE-B694-17B4FBB7A6DD}" type="presOf" srcId="{0B264B15-20F3-4ED5-B13B-0633A87B1AAA}" destId="{585EA7A7-DB82-4C11-864D-05B8CC4FE015}" srcOrd="1" destOrd="0" presId="urn:microsoft.com/office/officeart/2005/8/layout/matrix1"/>
    <dgm:cxn modelId="{09C375DD-A267-4E1A-92DF-6D2614CD20D3}" srcId="{1D032AE6-C020-449D-A0ED-0ACD4A7A76A2}" destId="{8C5E42B9-8DD4-4098-93CB-F2801E9F0A72}" srcOrd="3" destOrd="0" parTransId="{7B764A6B-BAC2-486A-9EC0-F641D0E1A262}" sibTransId="{D670F5DF-2B96-4153-B4E6-6D336600CC7F}"/>
    <dgm:cxn modelId="{4F9344C0-98D8-4A3F-A9C1-B2ADF702165F}" type="presOf" srcId="{46E15E81-9BD7-4C1D-B1CE-47AA7FE33FCC}" destId="{83D1A75F-F225-470F-BC7B-BE05A851795D}" srcOrd="0" destOrd="0" presId="urn:microsoft.com/office/officeart/2005/8/layout/matrix1"/>
    <dgm:cxn modelId="{CF52165F-B852-4419-B921-E317A5659495}" type="presOf" srcId="{8C5E42B9-8DD4-4098-93CB-F2801E9F0A72}" destId="{99F29BCC-856B-4D6A-905D-7866983D7B7E}" srcOrd="1" destOrd="0" presId="urn:microsoft.com/office/officeart/2005/8/layout/matrix1"/>
    <dgm:cxn modelId="{A63B3C17-75F5-4CFC-8BDB-A57127465540}" type="presOf" srcId="{889852BE-2614-402E-ADB8-12DA4164D209}" destId="{2B3F850C-6B67-40FE-9EFA-FFC075BAAD4B}" srcOrd="1" destOrd="0" presId="urn:microsoft.com/office/officeart/2005/8/layout/matrix1"/>
    <dgm:cxn modelId="{45478146-983E-4B9C-80D6-3218D9CCF756}" srcId="{1D032AE6-C020-449D-A0ED-0ACD4A7A76A2}" destId="{0B264B15-20F3-4ED5-B13B-0633A87B1AAA}" srcOrd="1" destOrd="0" parTransId="{40A283E7-CF28-4086-A19C-CF4CD42D83AC}" sibTransId="{F5C80582-423C-4585-A1FF-B8558604E008}"/>
    <dgm:cxn modelId="{0E8AA7D7-A43A-4366-A9A8-F254F2BC5D49}" srcId="{1D032AE6-C020-449D-A0ED-0ACD4A7A76A2}" destId="{46E15E81-9BD7-4C1D-B1CE-47AA7FE33FCC}" srcOrd="0" destOrd="0" parTransId="{7EDB4046-31FF-4A4A-9FB7-13E821B50AD8}" sibTransId="{1C2F92A9-81F1-47EA-BBE6-A49850E01A68}"/>
    <dgm:cxn modelId="{1E58E770-DED0-4E27-933E-5A465CE25600}" type="presOf" srcId="{889852BE-2614-402E-ADB8-12DA4164D209}" destId="{A758341D-359C-4DE6-8303-E8857C21957B}" srcOrd="0" destOrd="0" presId="urn:microsoft.com/office/officeart/2005/8/layout/matrix1"/>
    <dgm:cxn modelId="{F6E063B0-2816-4CC0-B068-E593976F6A5B}" type="presOf" srcId="{1D032AE6-C020-449D-A0ED-0ACD4A7A76A2}" destId="{CF9B3070-51AE-4CFE-91BC-205B71A76CCE}" srcOrd="0" destOrd="0" presId="urn:microsoft.com/office/officeart/2005/8/layout/matrix1"/>
    <dgm:cxn modelId="{783ADEA6-58D0-46B8-908D-B80E646234B3}" type="presOf" srcId="{C110934B-B5BC-497A-81B6-ABE41BBF8F97}" destId="{474B26FC-F53E-4A86-91EA-ADB85C5E7358}" srcOrd="0" destOrd="0" presId="urn:microsoft.com/office/officeart/2005/8/layout/matrix1"/>
    <dgm:cxn modelId="{C151FA26-7656-44BD-9E8B-18C456DB9D6D}" srcId="{1D032AE6-C020-449D-A0ED-0ACD4A7A76A2}" destId="{889852BE-2614-402E-ADB8-12DA4164D209}" srcOrd="2" destOrd="0" parTransId="{C02E9122-F328-4977-8F79-B5EA91324B0B}" sibTransId="{1211A39C-15B2-4500-A2E5-19A3362A2EC4}"/>
    <dgm:cxn modelId="{68487A36-C44F-4730-963A-AEA8E7E33B4A}" type="presOf" srcId="{46E15E81-9BD7-4C1D-B1CE-47AA7FE33FCC}" destId="{FE375D91-8E0B-41D1-B800-9A9E5B3E5003}" srcOrd="1" destOrd="0" presId="urn:microsoft.com/office/officeart/2005/8/layout/matrix1"/>
    <dgm:cxn modelId="{CFC2772A-89E8-4663-9B90-6E87FE616C67}" type="presOf" srcId="{8C5E42B9-8DD4-4098-93CB-F2801E9F0A72}" destId="{E5D93EC6-B9EA-4376-8AD0-910A907A629B}" srcOrd="0" destOrd="0" presId="urn:microsoft.com/office/officeart/2005/8/layout/matrix1"/>
    <dgm:cxn modelId="{3F4389AE-6379-4DB1-B921-4BB1C7012D08}" type="presParOf" srcId="{474B26FC-F53E-4A86-91EA-ADB85C5E7358}" destId="{1F65E4D8-201F-4686-AAB6-4A9167FA039D}" srcOrd="0" destOrd="0" presId="urn:microsoft.com/office/officeart/2005/8/layout/matrix1"/>
    <dgm:cxn modelId="{2C8CC7C3-ACC5-49A3-BB07-3BEDE480B610}" type="presParOf" srcId="{1F65E4D8-201F-4686-AAB6-4A9167FA039D}" destId="{83D1A75F-F225-470F-BC7B-BE05A851795D}" srcOrd="0" destOrd="0" presId="urn:microsoft.com/office/officeart/2005/8/layout/matrix1"/>
    <dgm:cxn modelId="{1457392D-8221-40E4-9FC6-1C68B2251C85}" type="presParOf" srcId="{1F65E4D8-201F-4686-AAB6-4A9167FA039D}" destId="{FE375D91-8E0B-41D1-B800-9A9E5B3E5003}" srcOrd="1" destOrd="0" presId="urn:microsoft.com/office/officeart/2005/8/layout/matrix1"/>
    <dgm:cxn modelId="{8851A187-6441-4C10-951B-87D71B4A93DA}" type="presParOf" srcId="{1F65E4D8-201F-4686-AAB6-4A9167FA039D}" destId="{A108A9F4-C8B9-4867-BD57-61270BB120C1}" srcOrd="2" destOrd="0" presId="urn:microsoft.com/office/officeart/2005/8/layout/matrix1"/>
    <dgm:cxn modelId="{FDAABF4F-5559-43EF-BF0E-DB92D9826986}" type="presParOf" srcId="{1F65E4D8-201F-4686-AAB6-4A9167FA039D}" destId="{585EA7A7-DB82-4C11-864D-05B8CC4FE015}" srcOrd="3" destOrd="0" presId="urn:microsoft.com/office/officeart/2005/8/layout/matrix1"/>
    <dgm:cxn modelId="{24F878D5-494B-4F90-A82A-C75547F6F7EC}" type="presParOf" srcId="{1F65E4D8-201F-4686-AAB6-4A9167FA039D}" destId="{A758341D-359C-4DE6-8303-E8857C21957B}" srcOrd="4" destOrd="0" presId="urn:microsoft.com/office/officeart/2005/8/layout/matrix1"/>
    <dgm:cxn modelId="{3D757022-0340-4C28-8AAD-C1D5F5E43C73}" type="presParOf" srcId="{1F65E4D8-201F-4686-AAB6-4A9167FA039D}" destId="{2B3F850C-6B67-40FE-9EFA-FFC075BAAD4B}" srcOrd="5" destOrd="0" presId="urn:microsoft.com/office/officeart/2005/8/layout/matrix1"/>
    <dgm:cxn modelId="{76ECCF7F-4854-4687-9207-4A18887C00E1}" type="presParOf" srcId="{1F65E4D8-201F-4686-AAB6-4A9167FA039D}" destId="{E5D93EC6-B9EA-4376-8AD0-910A907A629B}" srcOrd="6" destOrd="0" presId="urn:microsoft.com/office/officeart/2005/8/layout/matrix1"/>
    <dgm:cxn modelId="{61450F9B-9842-49DE-9209-C61B555A9404}" type="presParOf" srcId="{1F65E4D8-201F-4686-AAB6-4A9167FA039D}" destId="{99F29BCC-856B-4D6A-905D-7866983D7B7E}" srcOrd="7" destOrd="0" presId="urn:microsoft.com/office/officeart/2005/8/layout/matrix1"/>
    <dgm:cxn modelId="{21E335DE-7E7E-4101-9DD2-6B95110F7390}" type="presParOf" srcId="{474B26FC-F53E-4A86-91EA-ADB85C5E7358}" destId="{CF9B3070-51AE-4CFE-91BC-205B71A76CCE}" srcOrd="1" destOrd="0" presId="urn:microsoft.com/office/officeart/2005/8/layout/matrix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C03A24-E523-4624-AAF9-B504D41E4EFC}" type="doc">
      <dgm:prSet loTypeId="urn:microsoft.com/office/officeart/2005/8/layout/chevron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8D6ADC8-2DB3-4928-8AA5-56D47211A81C}">
      <dgm:prSet phldrT="[Текст]"/>
      <dgm:spPr/>
      <dgm:t>
        <a:bodyPr/>
        <a:lstStyle/>
        <a:p>
          <a:r>
            <a:rPr lang="ru-RU" b="0" dirty="0"/>
            <a:t>сентябрь</a:t>
          </a:r>
        </a:p>
      </dgm:t>
    </dgm:pt>
    <dgm:pt modelId="{2D5EA769-7E54-423C-AEC5-2858D73723B9}" type="parTrans" cxnId="{CB48B265-7F5D-4CE0-801A-F22E8D0642EF}">
      <dgm:prSet/>
      <dgm:spPr/>
      <dgm:t>
        <a:bodyPr/>
        <a:lstStyle/>
        <a:p>
          <a:endParaRPr lang="ru-RU"/>
        </a:p>
      </dgm:t>
    </dgm:pt>
    <dgm:pt modelId="{EDE90C21-70A4-447E-BF76-F979D84B3376}" type="sibTrans" cxnId="{CB48B265-7F5D-4CE0-801A-F22E8D0642EF}">
      <dgm:prSet/>
      <dgm:spPr/>
      <dgm:t>
        <a:bodyPr/>
        <a:lstStyle/>
        <a:p>
          <a:endParaRPr lang="ru-RU"/>
        </a:p>
      </dgm:t>
    </dgm:pt>
    <dgm:pt modelId="{32C56CCD-8DCE-42BC-88DD-EC633D87C43B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Неделя профилактики безнадзорности, беспризорности и правонарушений в подростковой среде «Высокая ответственность»</a:t>
          </a:r>
        </a:p>
      </dgm:t>
    </dgm:pt>
    <dgm:pt modelId="{7438398C-26BE-4F99-BDFB-8857F0F6F1DD}" type="parTrans" cxnId="{6D2654D4-B55E-4B6D-8A94-5B4249609BC8}">
      <dgm:prSet/>
      <dgm:spPr/>
      <dgm:t>
        <a:bodyPr/>
        <a:lstStyle/>
        <a:p>
          <a:endParaRPr lang="ru-RU"/>
        </a:p>
      </dgm:t>
    </dgm:pt>
    <dgm:pt modelId="{C5648169-DFD5-4849-A2E3-6206984C601F}" type="sibTrans" cxnId="{6D2654D4-B55E-4B6D-8A94-5B4249609BC8}">
      <dgm:prSet/>
      <dgm:spPr/>
      <dgm:t>
        <a:bodyPr/>
        <a:lstStyle/>
        <a:p>
          <a:endParaRPr lang="ru-RU"/>
        </a:p>
      </dgm:t>
    </dgm:pt>
    <dgm:pt modelId="{8FF93E4C-CD9D-4F6F-B983-4CFA30625124}">
      <dgm:prSet phldrT="[Текст]"/>
      <dgm:spPr/>
      <dgm:t>
        <a:bodyPr/>
        <a:lstStyle/>
        <a:p>
          <a:r>
            <a:rPr lang="ru-RU" b="0" dirty="0"/>
            <a:t>октябрь</a:t>
          </a:r>
        </a:p>
      </dgm:t>
    </dgm:pt>
    <dgm:pt modelId="{A1930503-8AFE-4758-A1B3-5B26C70C1E16}" type="parTrans" cxnId="{3080F24B-EC46-4836-8EEF-0BC361FBAA7E}">
      <dgm:prSet/>
      <dgm:spPr/>
      <dgm:t>
        <a:bodyPr/>
        <a:lstStyle/>
        <a:p>
          <a:endParaRPr lang="ru-RU"/>
        </a:p>
      </dgm:t>
    </dgm:pt>
    <dgm:pt modelId="{8FBD41E4-A4B0-4F7C-9DA1-57E5F3726BFC}" type="sibTrans" cxnId="{3080F24B-EC46-4836-8EEF-0BC361FBAA7E}">
      <dgm:prSet/>
      <dgm:spPr/>
      <dgm:t>
        <a:bodyPr/>
        <a:lstStyle/>
        <a:p>
          <a:endParaRPr lang="ru-RU"/>
        </a:p>
      </dgm:t>
    </dgm:pt>
    <dgm:pt modelId="{73BCA60F-863B-417D-A060-06421E24C769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Неделя профилактики употребления алкоголя «Будущее в моих руках»</a:t>
          </a:r>
        </a:p>
      </dgm:t>
    </dgm:pt>
    <dgm:pt modelId="{1942D2BE-08D6-4B7E-9F36-3A16D31E8902}" type="parTrans" cxnId="{FD22E3D5-63DB-4138-B906-EEBF6DDA5C28}">
      <dgm:prSet/>
      <dgm:spPr/>
      <dgm:t>
        <a:bodyPr/>
        <a:lstStyle/>
        <a:p>
          <a:endParaRPr lang="ru-RU"/>
        </a:p>
      </dgm:t>
    </dgm:pt>
    <dgm:pt modelId="{8083BFEE-5F1E-4404-B304-209B4155C750}" type="sibTrans" cxnId="{FD22E3D5-63DB-4138-B906-EEBF6DDA5C28}">
      <dgm:prSet/>
      <dgm:spPr/>
      <dgm:t>
        <a:bodyPr/>
        <a:lstStyle/>
        <a:p>
          <a:endParaRPr lang="ru-RU"/>
        </a:p>
      </dgm:t>
    </dgm:pt>
    <dgm:pt modelId="{ACB99179-648C-48ED-8CCA-12A31D5B1269}">
      <dgm:prSet phldrT="[Текст]"/>
      <dgm:spPr/>
      <dgm:t>
        <a:bodyPr/>
        <a:lstStyle/>
        <a:p>
          <a:r>
            <a:rPr lang="ru-RU" b="0" dirty="0"/>
            <a:t>ноябрь</a:t>
          </a:r>
        </a:p>
      </dgm:t>
    </dgm:pt>
    <dgm:pt modelId="{CC016126-7FBA-4B30-ABF8-D929FFC4639E}" type="parTrans" cxnId="{9D0CE5A5-D9CE-4FBE-BBFD-884C026D4C7E}">
      <dgm:prSet/>
      <dgm:spPr/>
      <dgm:t>
        <a:bodyPr/>
        <a:lstStyle/>
        <a:p>
          <a:endParaRPr lang="ru-RU"/>
        </a:p>
      </dgm:t>
    </dgm:pt>
    <dgm:pt modelId="{52AEF3FE-4A37-4234-8DD0-972CFBDA8600}" type="sibTrans" cxnId="{9D0CE5A5-D9CE-4FBE-BBFD-884C026D4C7E}">
      <dgm:prSet/>
      <dgm:spPr/>
      <dgm:t>
        <a:bodyPr/>
        <a:lstStyle/>
        <a:p>
          <a:endParaRPr lang="ru-RU"/>
        </a:p>
      </dgm:t>
    </dgm:pt>
    <dgm:pt modelId="{88453C9D-183A-49EE-A0BD-1C7E71ABF2C4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Неделя профилактики экстремизма «Единство многообразия»</a:t>
          </a:r>
        </a:p>
      </dgm:t>
    </dgm:pt>
    <dgm:pt modelId="{C089751B-07AC-40FB-BF89-282DA6A43679}" type="parTrans" cxnId="{1F234F6C-BA5F-479C-A59D-F0AF42BF621C}">
      <dgm:prSet/>
      <dgm:spPr/>
      <dgm:t>
        <a:bodyPr/>
        <a:lstStyle/>
        <a:p>
          <a:endParaRPr lang="ru-RU"/>
        </a:p>
      </dgm:t>
    </dgm:pt>
    <dgm:pt modelId="{273794B3-58C5-4174-8E6D-CB5ECAC245AE}" type="sibTrans" cxnId="{1F234F6C-BA5F-479C-A59D-F0AF42BF621C}">
      <dgm:prSet/>
      <dgm:spPr/>
      <dgm:t>
        <a:bodyPr/>
        <a:lstStyle/>
        <a:p>
          <a:endParaRPr lang="ru-RU"/>
        </a:p>
      </dgm:t>
    </dgm:pt>
    <dgm:pt modelId="{033CDD80-985B-46ED-8EDF-AC651B2C174F}">
      <dgm:prSet/>
      <dgm:spPr/>
      <dgm:t>
        <a:bodyPr/>
        <a:lstStyle/>
        <a:p>
          <a:r>
            <a:rPr lang="ru-RU" b="0" dirty="0"/>
            <a:t>декабрь</a:t>
          </a:r>
        </a:p>
      </dgm:t>
    </dgm:pt>
    <dgm:pt modelId="{4FC186AC-9CF4-4C9D-9CB2-95077A3E9763}" type="parTrans" cxnId="{47CFC45D-4F77-4A28-9CA1-2DB5AFC4C461}">
      <dgm:prSet/>
      <dgm:spPr/>
      <dgm:t>
        <a:bodyPr/>
        <a:lstStyle/>
        <a:p>
          <a:endParaRPr lang="ru-RU"/>
        </a:p>
      </dgm:t>
    </dgm:pt>
    <dgm:pt modelId="{48E07B21-B921-4E81-B38C-FF5E26D78C70}" type="sibTrans" cxnId="{47CFC45D-4F77-4A28-9CA1-2DB5AFC4C461}">
      <dgm:prSet/>
      <dgm:spPr/>
      <dgm:t>
        <a:bodyPr/>
        <a:lstStyle/>
        <a:p>
          <a:endParaRPr lang="ru-RU"/>
        </a:p>
      </dgm:t>
    </dgm:pt>
    <dgm:pt modelId="{EDBBC78D-4E37-4A2B-A51C-DCC9DAD98401}">
      <dgm:prSet/>
      <dgm:spPr/>
      <dgm:t>
        <a:bodyPr/>
        <a:lstStyle/>
        <a:p>
          <a:r>
            <a:rPr lang="ru-RU" b="0" dirty="0" smtClean="0"/>
            <a:t>февраль</a:t>
          </a:r>
          <a:endParaRPr lang="ru-RU" b="0" dirty="0"/>
        </a:p>
      </dgm:t>
    </dgm:pt>
    <dgm:pt modelId="{52710571-F433-42D3-ACE2-D84926269C70}" type="parTrans" cxnId="{334D53DF-B08C-41A2-A038-31B8FFF7FED9}">
      <dgm:prSet/>
      <dgm:spPr/>
      <dgm:t>
        <a:bodyPr/>
        <a:lstStyle/>
        <a:p>
          <a:endParaRPr lang="ru-RU"/>
        </a:p>
      </dgm:t>
    </dgm:pt>
    <dgm:pt modelId="{23B60E3D-5ECA-4628-8AFE-4BF1B7F8E082}" type="sibTrans" cxnId="{334D53DF-B08C-41A2-A038-31B8FFF7FED9}">
      <dgm:prSet/>
      <dgm:spPr/>
      <dgm:t>
        <a:bodyPr/>
        <a:lstStyle/>
        <a:p>
          <a:endParaRPr lang="ru-RU"/>
        </a:p>
      </dgm:t>
    </dgm:pt>
    <dgm:pt modelId="{55ED7CA4-E813-48F8-9048-4C1D75B30E88}">
      <dgm:prSet/>
      <dgm:spPr/>
      <dgm:t>
        <a:bodyPr/>
        <a:lstStyle/>
        <a:p>
          <a:r>
            <a:rPr lang="ru-RU" b="0" dirty="0">
              <a:solidFill>
                <a:schemeClr val="tx1"/>
              </a:solidFill>
            </a:rPr>
            <a:t>март</a:t>
          </a:r>
        </a:p>
      </dgm:t>
    </dgm:pt>
    <dgm:pt modelId="{F20B5754-3B4D-4CCD-9575-DAF454B83B1B}" type="parTrans" cxnId="{66B97E33-91AC-4891-A008-DB45F7867993}">
      <dgm:prSet/>
      <dgm:spPr/>
      <dgm:t>
        <a:bodyPr/>
        <a:lstStyle/>
        <a:p>
          <a:endParaRPr lang="ru-RU"/>
        </a:p>
      </dgm:t>
    </dgm:pt>
    <dgm:pt modelId="{F9D19665-834A-4A43-B3B9-B3031C07B082}" type="sibTrans" cxnId="{66B97E33-91AC-4891-A008-DB45F7867993}">
      <dgm:prSet/>
      <dgm:spPr/>
      <dgm:t>
        <a:bodyPr/>
        <a:lstStyle/>
        <a:p>
          <a:endParaRPr lang="ru-RU"/>
        </a:p>
      </dgm:t>
    </dgm:pt>
    <dgm:pt modelId="{5BB3D645-6584-4E06-BF70-2A5D7DC59470}">
      <dgm:prSet/>
      <dgm:spPr/>
      <dgm:t>
        <a:bodyPr/>
        <a:lstStyle/>
        <a:p>
          <a:r>
            <a:rPr lang="ru-RU" b="0" dirty="0">
              <a:solidFill>
                <a:schemeClr val="tx1"/>
              </a:solidFill>
            </a:rPr>
            <a:t>май</a:t>
          </a:r>
        </a:p>
      </dgm:t>
    </dgm:pt>
    <dgm:pt modelId="{963E8F35-38E2-457A-B7CF-9B3588D1286E}" type="parTrans" cxnId="{DBC33AAD-57A3-46C7-8D06-58FECF7042AD}">
      <dgm:prSet/>
      <dgm:spPr/>
      <dgm:t>
        <a:bodyPr/>
        <a:lstStyle/>
        <a:p>
          <a:endParaRPr lang="ru-RU"/>
        </a:p>
      </dgm:t>
    </dgm:pt>
    <dgm:pt modelId="{15FE6631-4280-4994-A215-1E95E611A01B}" type="sibTrans" cxnId="{DBC33AAD-57A3-46C7-8D06-58FECF7042AD}">
      <dgm:prSet/>
      <dgm:spPr/>
      <dgm:t>
        <a:bodyPr/>
        <a:lstStyle/>
        <a:p>
          <a:endParaRPr lang="ru-RU"/>
        </a:p>
      </dgm:t>
    </dgm:pt>
    <dgm:pt modelId="{F42C2250-2F68-4F6D-9BC1-C3FCBBE97D8F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Неделя профилактики ВИЧ - инфекции «Здоровая семья»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0EEEF-8314-4332-8385-01849E0CC3A4}" type="parTrans" cxnId="{6CD36709-B52B-4346-8EBF-5702E26112F0}">
      <dgm:prSet/>
      <dgm:spPr/>
      <dgm:t>
        <a:bodyPr/>
        <a:lstStyle/>
        <a:p>
          <a:endParaRPr lang="ru-RU"/>
        </a:p>
      </dgm:t>
    </dgm:pt>
    <dgm:pt modelId="{B40DA196-0DD8-4883-9207-04268693AF57}" type="sibTrans" cxnId="{6CD36709-B52B-4346-8EBF-5702E26112F0}">
      <dgm:prSet/>
      <dgm:spPr/>
      <dgm:t>
        <a:bodyPr/>
        <a:lstStyle/>
        <a:p>
          <a:endParaRPr lang="ru-RU"/>
        </a:p>
      </dgm:t>
    </dgm:pt>
    <dgm:pt modelId="{238F72F7-A563-42E5-9597-803353BBE316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Тематическая Неделя «Неделя добра»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37CEF7-345A-40F6-AD7E-98878682A5AF}" type="parTrans" cxnId="{09A944A5-B852-4673-81EA-2F62E9FDD351}">
      <dgm:prSet/>
      <dgm:spPr/>
      <dgm:t>
        <a:bodyPr/>
        <a:lstStyle/>
        <a:p>
          <a:endParaRPr lang="ru-RU"/>
        </a:p>
      </dgm:t>
    </dgm:pt>
    <dgm:pt modelId="{79CF5E11-8F15-40AB-A3DF-12A6860FFBDE}" type="sibTrans" cxnId="{09A944A5-B852-4673-81EA-2F62E9FDD351}">
      <dgm:prSet/>
      <dgm:spPr/>
      <dgm:t>
        <a:bodyPr/>
        <a:lstStyle/>
        <a:p>
          <a:endParaRPr lang="ru-RU"/>
        </a:p>
      </dgm:t>
    </dgm:pt>
    <dgm:pt modelId="{0308E7D7-895A-4B9D-BF0C-ED9429C7F622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Неделя профилактики наркозависимости «Независимое детство»</a:t>
          </a:r>
        </a:p>
      </dgm:t>
    </dgm:pt>
    <dgm:pt modelId="{10C4ECD3-63C0-4949-B88B-2B4305D30952}" type="parTrans" cxnId="{60309DE2-FEEB-4232-9C22-66603B94A7AD}">
      <dgm:prSet/>
      <dgm:spPr/>
      <dgm:t>
        <a:bodyPr/>
        <a:lstStyle/>
        <a:p>
          <a:endParaRPr lang="ru-RU"/>
        </a:p>
      </dgm:t>
    </dgm:pt>
    <dgm:pt modelId="{77E5E879-B9A9-476A-85F3-76FF08A30106}" type="sibTrans" cxnId="{60309DE2-FEEB-4232-9C22-66603B94A7AD}">
      <dgm:prSet/>
      <dgm:spPr/>
      <dgm:t>
        <a:bodyPr/>
        <a:lstStyle/>
        <a:p>
          <a:endParaRPr lang="ru-RU"/>
        </a:p>
      </dgm:t>
    </dgm:pt>
    <dgm:pt modelId="{3E608E4F-EB01-4A6C-A10D-FF22DF76BD78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Неделя профилактики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несчастных случаев и детского травматизма 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«Жизнь! Здоровье! Красота!»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173D3E-27D7-4E49-BAD1-8C187BE49241}" type="parTrans" cxnId="{DC36C3A0-2715-4DD3-A44C-80FAE8FBDE9A}">
      <dgm:prSet/>
      <dgm:spPr/>
      <dgm:t>
        <a:bodyPr/>
        <a:lstStyle/>
        <a:p>
          <a:endParaRPr lang="ru-RU"/>
        </a:p>
      </dgm:t>
    </dgm:pt>
    <dgm:pt modelId="{83306DDD-7606-4F83-B770-95073005E926}" type="sibTrans" cxnId="{DC36C3A0-2715-4DD3-A44C-80FAE8FBDE9A}">
      <dgm:prSet/>
      <dgm:spPr/>
      <dgm:t>
        <a:bodyPr/>
        <a:lstStyle/>
        <a:p>
          <a:endParaRPr lang="ru-RU"/>
        </a:p>
      </dgm:t>
    </dgm:pt>
    <dgm:pt modelId="{AF291B81-2FF2-4398-9A1F-2428BD527723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Неделя профилактики суицидов «Разноцветная неделя»</a:t>
          </a:r>
          <a:endParaRPr lang="ru-RU" sz="1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B6BBA0-C7F8-4528-865F-E86D2CA19152}" type="parTrans" cxnId="{6C1537A0-A497-4475-BF1F-FB1DE41F1742}">
      <dgm:prSet/>
      <dgm:spPr/>
      <dgm:t>
        <a:bodyPr/>
        <a:lstStyle/>
        <a:p>
          <a:endParaRPr lang="ru-RU"/>
        </a:p>
      </dgm:t>
    </dgm:pt>
    <dgm:pt modelId="{E22D4C45-8A9D-4702-9B24-07416A9A5C96}" type="sibTrans" cxnId="{6C1537A0-A497-4475-BF1F-FB1DE41F1742}">
      <dgm:prSet/>
      <dgm:spPr/>
      <dgm:t>
        <a:bodyPr/>
        <a:lstStyle/>
        <a:p>
          <a:endParaRPr lang="ru-RU"/>
        </a:p>
      </dgm:t>
    </dgm:pt>
    <dgm:pt modelId="{7E5C1B76-06CC-4CAC-9770-DE7CF950C3FF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Неделя профилактики употребления табачных изделий «Мы – за чистые легкие»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0AED12-A05B-4657-91B0-14CE750F7464}" type="parTrans" cxnId="{B04D2D18-E837-45A6-B9F0-D4DCD8216A26}">
      <dgm:prSet/>
      <dgm:spPr/>
      <dgm:t>
        <a:bodyPr/>
        <a:lstStyle/>
        <a:p>
          <a:endParaRPr lang="ru-RU"/>
        </a:p>
      </dgm:t>
    </dgm:pt>
    <dgm:pt modelId="{AFCDB1E4-CFDA-42A6-971A-3E9E596CF198}" type="sibTrans" cxnId="{B04D2D18-E837-45A6-B9F0-D4DCD8216A26}">
      <dgm:prSet/>
      <dgm:spPr/>
      <dgm:t>
        <a:bodyPr/>
        <a:lstStyle/>
        <a:p>
          <a:endParaRPr lang="ru-RU"/>
        </a:p>
      </dgm:t>
    </dgm:pt>
    <dgm:pt modelId="{CD3D05C3-F098-41B8-B4FF-60809D482180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Областная неделя правовых знаний «Равноправие»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74802A-330F-4D85-AB53-A6401692D7E4}" type="sibTrans" cxnId="{8E83A063-17EE-4DEF-9129-ADD71F96AD66}">
      <dgm:prSet/>
      <dgm:spPr/>
      <dgm:t>
        <a:bodyPr/>
        <a:lstStyle/>
        <a:p>
          <a:endParaRPr lang="ru-RU"/>
        </a:p>
      </dgm:t>
    </dgm:pt>
    <dgm:pt modelId="{8015C384-8B49-4CF4-8667-11E01BEDB100}" type="parTrans" cxnId="{8E83A063-17EE-4DEF-9129-ADD71F96AD66}">
      <dgm:prSet/>
      <dgm:spPr/>
      <dgm:t>
        <a:bodyPr/>
        <a:lstStyle/>
        <a:p>
          <a:endParaRPr lang="ru-RU"/>
        </a:p>
      </dgm:t>
    </dgm:pt>
    <dgm:pt modelId="{4C256882-FAF6-4DA1-BF1F-06ED22DDE198}" type="pres">
      <dgm:prSet presAssocID="{89C03A24-E523-4624-AAF9-B504D41E4EF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5319F6-0ECC-4D39-B8CB-8ABFBC642261}" type="pres">
      <dgm:prSet presAssocID="{D8D6ADC8-2DB3-4928-8AA5-56D47211A81C}" presName="composite" presStyleCnt="0"/>
      <dgm:spPr/>
    </dgm:pt>
    <dgm:pt modelId="{EEA6808D-6298-4245-AEF9-AFCAECFF31B1}" type="pres">
      <dgm:prSet presAssocID="{D8D6ADC8-2DB3-4928-8AA5-56D47211A81C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34B27-D7F1-49D1-AAB4-7DC0E28B7334}" type="pres">
      <dgm:prSet presAssocID="{D8D6ADC8-2DB3-4928-8AA5-56D47211A81C}" presName="descendantText" presStyleLbl="alignAcc1" presStyleIdx="0" presStyleCnt="7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F0594-1758-4673-8CF1-F8333CB00CC4}" type="pres">
      <dgm:prSet presAssocID="{EDE90C21-70A4-447E-BF76-F979D84B3376}" presName="sp" presStyleCnt="0"/>
      <dgm:spPr/>
    </dgm:pt>
    <dgm:pt modelId="{FE0B6F56-D722-40F5-B7E2-F06AE5E23DA9}" type="pres">
      <dgm:prSet presAssocID="{8FF93E4C-CD9D-4F6F-B983-4CFA30625124}" presName="composite" presStyleCnt="0"/>
      <dgm:spPr/>
    </dgm:pt>
    <dgm:pt modelId="{60D82E9C-64C0-4986-B932-8059A1C4A365}" type="pres">
      <dgm:prSet presAssocID="{8FF93E4C-CD9D-4F6F-B983-4CFA30625124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C2F550-5918-4B9E-A7FF-1655A77A03E8}" type="pres">
      <dgm:prSet presAssocID="{8FF93E4C-CD9D-4F6F-B983-4CFA30625124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F64951-C1DE-41C2-8CE9-BFD57E55F34C}" type="pres">
      <dgm:prSet presAssocID="{8FBD41E4-A4B0-4F7C-9DA1-57E5F3726BFC}" presName="sp" presStyleCnt="0"/>
      <dgm:spPr/>
    </dgm:pt>
    <dgm:pt modelId="{D206D00A-6B69-46DE-B785-C9B4122477BA}" type="pres">
      <dgm:prSet presAssocID="{ACB99179-648C-48ED-8CCA-12A31D5B1269}" presName="composite" presStyleCnt="0"/>
      <dgm:spPr/>
    </dgm:pt>
    <dgm:pt modelId="{37958EAA-2CB7-4470-8D00-DCFD2419B174}" type="pres">
      <dgm:prSet presAssocID="{ACB99179-648C-48ED-8CCA-12A31D5B1269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19D2B2-272A-449B-8AF4-91D9348AB447}" type="pres">
      <dgm:prSet presAssocID="{ACB99179-648C-48ED-8CCA-12A31D5B1269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A084C-CF67-4EE3-92B5-47BF85D757B0}" type="pres">
      <dgm:prSet presAssocID="{52AEF3FE-4A37-4234-8DD0-972CFBDA8600}" presName="sp" presStyleCnt="0"/>
      <dgm:spPr/>
    </dgm:pt>
    <dgm:pt modelId="{583470B2-0D19-49D7-B0B2-69E926992B32}" type="pres">
      <dgm:prSet presAssocID="{033CDD80-985B-46ED-8EDF-AC651B2C174F}" presName="composite" presStyleCnt="0"/>
      <dgm:spPr/>
    </dgm:pt>
    <dgm:pt modelId="{D1658A00-D083-4182-97CB-9CDF74B1D709}" type="pres">
      <dgm:prSet presAssocID="{033CDD80-985B-46ED-8EDF-AC651B2C174F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4C5614-29DD-41D9-85A7-0C5496FC4332}" type="pres">
      <dgm:prSet presAssocID="{033CDD80-985B-46ED-8EDF-AC651B2C174F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491F2-2E3B-436D-882B-E9A38BACAE87}" type="pres">
      <dgm:prSet presAssocID="{48E07B21-B921-4E81-B38C-FF5E26D78C70}" presName="sp" presStyleCnt="0"/>
      <dgm:spPr/>
    </dgm:pt>
    <dgm:pt modelId="{67FD297F-C689-4CF8-A53E-66A30BC8223E}" type="pres">
      <dgm:prSet presAssocID="{EDBBC78D-4E37-4A2B-A51C-DCC9DAD98401}" presName="composite" presStyleCnt="0"/>
      <dgm:spPr/>
    </dgm:pt>
    <dgm:pt modelId="{07CFECF4-A915-4803-B270-97C5EEA71B24}" type="pres">
      <dgm:prSet presAssocID="{EDBBC78D-4E37-4A2B-A51C-DCC9DAD98401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9E5C60-30A7-4F28-ABF4-924DB864372B}" type="pres">
      <dgm:prSet presAssocID="{EDBBC78D-4E37-4A2B-A51C-DCC9DAD98401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6883E6-2565-4F35-90CD-D51E66A0689E}" type="pres">
      <dgm:prSet presAssocID="{23B60E3D-5ECA-4628-8AFE-4BF1B7F8E082}" presName="sp" presStyleCnt="0"/>
      <dgm:spPr/>
    </dgm:pt>
    <dgm:pt modelId="{0DA5751F-4FAA-474E-A1F4-33732EBC846C}" type="pres">
      <dgm:prSet presAssocID="{55ED7CA4-E813-48F8-9048-4C1D75B30E88}" presName="composite" presStyleCnt="0"/>
      <dgm:spPr/>
    </dgm:pt>
    <dgm:pt modelId="{E843ABB9-B30E-45DB-9D64-4CBEA4EFFAB5}" type="pres">
      <dgm:prSet presAssocID="{55ED7CA4-E813-48F8-9048-4C1D75B30E88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7E5D15-2771-4417-BA65-7D2CCFF7FB98}" type="pres">
      <dgm:prSet presAssocID="{55ED7CA4-E813-48F8-9048-4C1D75B30E88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7EA4DE-CC0A-4972-99E0-FB3782643F99}" type="pres">
      <dgm:prSet presAssocID="{F9D19665-834A-4A43-B3B9-B3031C07B082}" presName="sp" presStyleCnt="0"/>
      <dgm:spPr/>
    </dgm:pt>
    <dgm:pt modelId="{D9C4407C-8F1D-498F-9D56-852A24B1997C}" type="pres">
      <dgm:prSet presAssocID="{5BB3D645-6584-4E06-BF70-2A5D7DC59470}" presName="composite" presStyleCnt="0"/>
      <dgm:spPr/>
    </dgm:pt>
    <dgm:pt modelId="{21606E86-AF0A-41FA-AAE1-32E460316867}" type="pres">
      <dgm:prSet presAssocID="{5BB3D645-6584-4E06-BF70-2A5D7DC59470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F6A94D-FD2F-43A6-8E31-903DFF7E97C1}" type="pres">
      <dgm:prSet presAssocID="{5BB3D645-6584-4E06-BF70-2A5D7DC59470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B13E95-3784-484D-998F-2CCC6572A571}" type="presOf" srcId="{8FF93E4C-CD9D-4F6F-B983-4CFA30625124}" destId="{60D82E9C-64C0-4986-B932-8059A1C4A365}" srcOrd="0" destOrd="0" presId="urn:microsoft.com/office/officeart/2005/8/layout/chevron2"/>
    <dgm:cxn modelId="{6C1537A0-A497-4475-BF1F-FB1DE41F1742}" srcId="{D8D6ADC8-2DB3-4928-8AA5-56D47211A81C}" destId="{AF291B81-2FF2-4398-9A1F-2428BD527723}" srcOrd="1" destOrd="0" parTransId="{47B6BBA0-C7F8-4528-865F-E86D2CA19152}" sibTransId="{E22D4C45-8A9D-4702-9B24-07416A9A5C96}"/>
    <dgm:cxn modelId="{09A944A5-B852-4673-81EA-2F62E9FDD351}" srcId="{EDBBC78D-4E37-4A2B-A51C-DCC9DAD98401}" destId="{238F72F7-A563-42E5-9597-803353BBE316}" srcOrd="0" destOrd="0" parTransId="{AC37CEF7-345A-40F6-AD7E-98878682A5AF}" sibTransId="{79CF5E11-8F15-40AB-A3DF-12A6860FFBDE}"/>
    <dgm:cxn modelId="{CB48B265-7F5D-4CE0-801A-F22E8D0642EF}" srcId="{89C03A24-E523-4624-AAF9-B504D41E4EFC}" destId="{D8D6ADC8-2DB3-4928-8AA5-56D47211A81C}" srcOrd="0" destOrd="0" parTransId="{2D5EA769-7E54-423C-AEC5-2858D73723B9}" sibTransId="{EDE90C21-70A4-447E-BF76-F979D84B3376}"/>
    <dgm:cxn modelId="{9D0CE5A5-D9CE-4FBE-BBFD-884C026D4C7E}" srcId="{89C03A24-E523-4624-AAF9-B504D41E4EFC}" destId="{ACB99179-648C-48ED-8CCA-12A31D5B1269}" srcOrd="2" destOrd="0" parTransId="{CC016126-7FBA-4B30-ABF8-D929FFC4639E}" sibTransId="{52AEF3FE-4A37-4234-8DD0-972CFBDA8600}"/>
    <dgm:cxn modelId="{8E83A063-17EE-4DEF-9129-ADD71F96AD66}" srcId="{033CDD80-985B-46ED-8EDF-AC651B2C174F}" destId="{CD3D05C3-F098-41B8-B4FF-60809D482180}" srcOrd="1" destOrd="0" parTransId="{8015C384-8B49-4CF4-8667-11E01BEDB100}" sibTransId="{9974802A-330F-4D85-AB53-A6401692D7E4}"/>
    <dgm:cxn modelId="{6D2654D4-B55E-4B6D-8A94-5B4249609BC8}" srcId="{D8D6ADC8-2DB3-4928-8AA5-56D47211A81C}" destId="{32C56CCD-8DCE-42BC-88DD-EC633D87C43B}" srcOrd="0" destOrd="0" parTransId="{7438398C-26BE-4F99-BDFB-8857F0F6F1DD}" sibTransId="{C5648169-DFD5-4849-A2E3-6206984C601F}"/>
    <dgm:cxn modelId="{0442D8BC-8644-4FCB-9EEA-CBFEAC8C5BCE}" type="presOf" srcId="{033CDD80-985B-46ED-8EDF-AC651B2C174F}" destId="{D1658A00-D083-4182-97CB-9CDF74B1D709}" srcOrd="0" destOrd="0" presId="urn:microsoft.com/office/officeart/2005/8/layout/chevron2"/>
    <dgm:cxn modelId="{66B97E33-91AC-4891-A008-DB45F7867993}" srcId="{89C03A24-E523-4624-AAF9-B504D41E4EFC}" destId="{55ED7CA4-E813-48F8-9048-4C1D75B30E88}" srcOrd="5" destOrd="0" parTransId="{F20B5754-3B4D-4CCD-9575-DAF454B83B1B}" sibTransId="{F9D19665-834A-4A43-B3B9-B3031C07B082}"/>
    <dgm:cxn modelId="{0B65E897-CFD8-41B0-9E56-6C54CBFF6413}" type="presOf" srcId="{32C56CCD-8DCE-42BC-88DD-EC633D87C43B}" destId="{61D34B27-D7F1-49D1-AAB4-7DC0E28B7334}" srcOrd="0" destOrd="0" presId="urn:microsoft.com/office/officeart/2005/8/layout/chevron2"/>
    <dgm:cxn modelId="{877EBF2A-639B-4CEB-93BF-C6B3BA7486B3}" type="presOf" srcId="{AF291B81-2FF2-4398-9A1F-2428BD527723}" destId="{61D34B27-D7F1-49D1-AAB4-7DC0E28B7334}" srcOrd="0" destOrd="1" presId="urn:microsoft.com/office/officeart/2005/8/layout/chevron2"/>
    <dgm:cxn modelId="{937AD220-28B4-4487-ACE4-E167FD6A4E78}" type="presOf" srcId="{F42C2250-2F68-4F6D-9BC1-C3FCBBE97D8F}" destId="{2A4C5614-29DD-41D9-85A7-0C5496FC4332}" srcOrd="0" destOrd="0" presId="urn:microsoft.com/office/officeart/2005/8/layout/chevron2"/>
    <dgm:cxn modelId="{DBC33AAD-57A3-46C7-8D06-58FECF7042AD}" srcId="{89C03A24-E523-4624-AAF9-B504D41E4EFC}" destId="{5BB3D645-6584-4E06-BF70-2A5D7DC59470}" srcOrd="6" destOrd="0" parTransId="{963E8F35-38E2-457A-B7CF-9B3588D1286E}" sibTransId="{15FE6631-4280-4994-A215-1E95E611A01B}"/>
    <dgm:cxn modelId="{40A091DA-256B-4868-A9CE-E2E1FB56E923}" type="presOf" srcId="{73BCA60F-863B-417D-A060-06421E24C769}" destId="{43C2F550-5918-4B9E-A7FF-1655A77A03E8}" srcOrd="0" destOrd="0" presId="urn:microsoft.com/office/officeart/2005/8/layout/chevron2"/>
    <dgm:cxn modelId="{10561966-462C-4E75-8EE5-04E227307559}" type="presOf" srcId="{CD3D05C3-F098-41B8-B4FF-60809D482180}" destId="{2A4C5614-29DD-41D9-85A7-0C5496FC4332}" srcOrd="0" destOrd="1" presId="urn:microsoft.com/office/officeart/2005/8/layout/chevron2"/>
    <dgm:cxn modelId="{52FAA8B0-30F7-40D8-B698-04EABA64F90D}" type="presOf" srcId="{5BB3D645-6584-4E06-BF70-2A5D7DC59470}" destId="{21606E86-AF0A-41FA-AAE1-32E460316867}" srcOrd="0" destOrd="0" presId="urn:microsoft.com/office/officeart/2005/8/layout/chevron2"/>
    <dgm:cxn modelId="{3080F24B-EC46-4836-8EEF-0BC361FBAA7E}" srcId="{89C03A24-E523-4624-AAF9-B504D41E4EFC}" destId="{8FF93E4C-CD9D-4F6F-B983-4CFA30625124}" srcOrd="1" destOrd="0" parTransId="{A1930503-8AFE-4758-A1B3-5B26C70C1E16}" sibTransId="{8FBD41E4-A4B0-4F7C-9DA1-57E5F3726BFC}"/>
    <dgm:cxn modelId="{DD4FF1DB-5A48-4D41-876D-7909F32F41EC}" type="presOf" srcId="{88453C9D-183A-49EE-A0BD-1C7E71ABF2C4}" destId="{AE19D2B2-272A-449B-8AF4-91D9348AB447}" srcOrd="0" destOrd="0" presId="urn:microsoft.com/office/officeart/2005/8/layout/chevron2"/>
    <dgm:cxn modelId="{334D53DF-B08C-41A2-A038-31B8FFF7FED9}" srcId="{89C03A24-E523-4624-AAF9-B504D41E4EFC}" destId="{EDBBC78D-4E37-4A2B-A51C-DCC9DAD98401}" srcOrd="4" destOrd="0" parTransId="{52710571-F433-42D3-ACE2-D84926269C70}" sibTransId="{23B60E3D-5ECA-4628-8AFE-4BF1B7F8E082}"/>
    <dgm:cxn modelId="{47CFC45D-4F77-4A28-9CA1-2DB5AFC4C461}" srcId="{89C03A24-E523-4624-AAF9-B504D41E4EFC}" destId="{033CDD80-985B-46ED-8EDF-AC651B2C174F}" srcOrd="3" destOrd="0" parTransId="{4FC186AC-9CF4-4C9D-9CB2-95077A3E9763}" sibTransId="{48E07B21-B921-4E81-B38C-FF5E26D78C70}"/>
    <dgm:cxn modelId="{61103C18-2171-4FAE-B0FE-55C8D52654F1}" type="presOf" srcId="{55ED7CA4-E813-48F8-9048-4C1D75B30E88}" destId="{E843ABB9-B30E-45DB-9D64-4CBEA4EFFAB5}" srcOrd="0" destOrd="0" presId="urn:microsoft.com/office/officeart/2005/8/layout/chevron2"/>
    <dgm:cxn modelId="{DC36C3A0-2715-4DD3-A44C-80FAE8FBDE9A}" srcId="{5BB3D645-6584-4E06-BF70-2A5D7DC59470}" destId="{3E608E4F-EB01-4A6C-A10D-FF22DF76BD78}" srcOrd="0" destOrd="0" parTransId="{03173D3E-27D7-4E49-BAD1-8C187BE49241}" sibTransId="{83306DDD-7606-4F83-B770-95073005E926}"/>
    <dgm:cxn modelId="{A900FDE0-C441-4CD2-8C73-BF64622455A6}" type="presOf" srcId="{238F72F7-A563-42E5-9597-803353BBE316}" destId="{269E5C60-30A7-4F28-ABF4-924DB864372B}" srcOrd="0" destOrd="0" presId="urn:microsoft.com/office/officeart/2005/8/layout/chevron2"/>
    <dgm:cxn modelId="{442A44CA-4A36-484F-9794-C1CEEB8241FC}" type="presOf" srcId="{7E5C1B76-06CC-4CAC-9770-DE7CF950C3FF}" destId="{AE19D2B2-272A-449B-8AF4-91D9348AB447}" srcOrd="0" destOrd="1" presId="urn:microsoft.com/office/officeart/2005/8/layout/chevron2"/>
    <dgm:cxn modelId="{B04D2D18-E837-45A6-B9F0-D4DCD8216A26}" srcId="{ACB99179-648C-48ED-8CCA-12A31D5B1269}" destId="{7E5C1B76-06CC-4CAC-9770-DE7CF950C3FF}" srcOrd="1" destOrd="0" parTransId="{A50AED12-A05B-4657-91B0-14CE750F7464}" sibTransId="{AFCDB1E4-CFDA-42A6-971A-3E9E596CF198}"/>
    <dgm:cxn modelId="{1F234F6C-BA5F-479C-A59D-F0AF42BF621C}" srcId="{ACB99179-648C-48ED-8CCA-12A31D5B1269}" destId="{88453C9D-183A-49EE-A0BD-1C7E71ABF2C4}" srcOrd="0" destOrd="0" parTransId="{C089751B-07AC-40FB-BF89-282DA6A43679}" sibTransId="{273794B3-58C5-4174-8E6D-CB5ECAC245AE}"/>
    <dgm:cxn modelId="{FD22E3D5-63DB-4138-B906-EEBF6DDA5C28}" srcId="{8FF93E4C-CD9D-4F6F-B983-4CFA30625124}" destId="{73BCA60F-863B-417D-A060-06421E24C769}" srcOrd="0" destOrd="0" parTransId="{1942D2BE-08D6-4B7E-9F36-3A16D31E8902}" sibTransId="{8083BFEE-5F1E-4404-B304-209B4155C750}"/>
    <dgm:cxn modelId="{17144684-0F0F-4E39-BFB3-78B4FB6EF821}" type="presOf" srcId="{D8D6ADC8-2DB3-4928-8AA5-56D47211A81C}" destId="{EEA6808D-6298-4245-AEF9-AFCAECFF31B1}" srcOrd="0" destOrd="0" presId="urn:microsoft.com/office/officeart/2005/8/layout/chevron2"/>
    <dgm:cxn modelId="{F8907A71-FE95-4AFA-8734-59D590145B3E}" type="presOf" srcId="{89C03A24-E523-4624-AAF9-B504D41E4EFC}" destId="{4C256882-FAF6-4DA1-BF1F-06ED22DDE198}" srcOrd="0" destOrd="0" presId="urn:microsoft.com/office/officeart/2005/8/layout/chevron2"/>
    <dgm:cxn modelId="{CFCC453A-BCA3-49D4-9D11-92F3AB909B35}" type="presOf" srcId="{EDBBC78D-4E37-4A2B-A51C-DCC9DAD98401}" destId="{07CFECF4-A915-4803-B270-97C5EEA71B24}" srcOrd="0" destOrd="0" presId="urn:microsoft.com/office/officeart/2005/8/layout/chevron2"/>
    <dgm:cxn modelId="{15A03A2B-76E1-4BCF-90EC-4EF3D2FFF763}" type="presOf" srcId="{ACB99179-648C-48ED-8CCA-12A31D5B1269}" destId="{37958EAA-2CB7-4470-8D00-DCFD2419B174}" srcOrd="0" destOrd="0" presId="urn:microsoft.com/office/officeart/2005/8/layout/chevron2"/>
    <dgm:cxn modelId="{82EF07F8-5B0B-4F28-8C83-0F8CACA24C95}" type="presOf" srcId="{0308E7D7-895A-4B9D-BF0C-ED9429C7F622}" destId="{417E5D15-2771-4417-BA65-7D2CCFF7FB98}" srcOrd="0" destOrd="0" presId="urn:microsoft.com/office/officeart/2005/8/layout/chevron2"/>
    <dgm:cxn modelId="{6CD36709-B52B-4346-8EBF-5702E26112F0}" srcId="{033CDD80-985B-46ED-8EDF-AC651B2C174F}" destId="{F42C2250-2F68-4F6D-9BC1-C3FCBBE97D8F}" srcOrd="0" destOrd="0" parTransId="{E930EEEF-8314-4332-8385-01849E0CC3A4}" sibTransId="{B40DA196-0DD8-4883-9207-04268693AF57}"/>
    <dgm:cxn modelId="{60309DE2-FEEB-4232-9C22-66603B94A7AD}" srcId="{55ED7CA4-E813-48F8-9048-4C1D75B30E88}" destId="{0308E7D7-895A-4B9D-BF0C-ED9429C7F622}" srcOrd="0" destOrd="0" parTransId="{10C4ECD3-63C0-4949-B88B-2B4305D30952}" sibTransId="{77E5E879-B9A9-476A-85F3-76FF08A30106}"/>
    <dgm:cxn modelId="{F6ABD773-238E-4E3F-BBC9-6A16A9B62955}" type="presOf" srcId="{3E608E4F-EB01-4A6C-A10D-FF22DF76BD78}" destId="{7DF6A94D-FD2F-43A6-8E31-903DFF7E97C1}" srcOrd="0" destOrd="0" presId="urn:microsoft.com/office/officeart/2005/8/layout/chevron2"/>
    <dgm:cxn modelId="{AD0BE281-72C0-4A62-9120-B0DDA2A14867}" type="presParOf" srcId="{4C256882-FAF6-4DA1-BF1F-06ED22DDE198}" destId="{EE5319F6-0ECC-4D39-B8CB-8ABFBC642261}" srcOrd="0" destOrd="0" presId="urn:microsoft.com/office/officeart/2005/8/layout/chevron2"/>
    <dgm:cxn modelId="{C51D53F5-EDBB-44FA-B638-F97DF6C39F67}" type="presParOf" srcId="{EE5319F6-0ECC-4D39-B8CB-8ABFBC642261}" destId="{EEA6808D-6298-4245-AEF9-AFCAECFF31B1}" srcOrd="0" destOrd="0" presId="urn:microsoft.com/office/officeart/2005/8/layout/chevron2"/>
    <dgm:cxn modelId="{ADA1AE38-E7E1-4B6F-B4B4-1AC794F47871}" type="presParOf" srcId="{EE5319F6-0ECC-4D39-B8CB-8ABFBC642261}" destId="{61D34B27-D7F1-49D1-AAB4-7DC0E28B7334}" srcOrd="1" destOrd="0" presId="urn:microsoft.com/office/officeart/2005/8/layout/chevron2"/>
    <dgm:cxn modelId="{4646A153-362E-408A-81E3-E1E4178EB725}" type="presParOf" srcId="{4C256882-FAF6-4DA1-BF1F-06ED22DDE198}" destId="{DBBF0594-1758-4673-8CF1-F8333CB00CC4}" srcOrd="1" destOrd="0" presId="urn:microsoft.com/office/officeart/2005/8/layout/chevron2"/>
    <dgm:cxn modelId="{4C682735-627D-42F7-A470-C9F4076157A9}" type="presParOf" srcId="{4C256882-FAF6-4DA1-BF1F-06ED22DDE198}" destId="{FE0B6F56-D722-40F5-B7E2-F06AE5E23DA9}" srcOrd="2" destOrd="0" presId="urn:microsoft.com/office/officeart/2005/8/layout/chevron2"/>
    <dgm:cxn modelId="{1F996495-2675-4C01-8785-88DF773CCB41}" type="presParOf" srcId="{FE0B6F56-D722-40F5-B7E2-F06AE5E23DA9}" destId="{60D82E9C-64C0-4986-B932-8059A1C4A365}" srcOrd="0" destOrd="0" presId="urn:microsoft.com/office/officeart/2005/8/layout/chevron2"/>
    <dgm:cxn modelId="{84970B44-69A7-483D-B9DC-ABE80EE7B348}" type="presParOf" srcId="{FE0B6F56-D722-40F5-B7E2-F06AE5E23DA9}" destId="{43C2F550-5918-4B9E-A7FF-1655A77A03E8}" srcOrd="1" destOrd="0" presId="urn:microsoft.com/office/officeart/2005/8/layout/chevron2"/>
    <dgm:cxn modelId="{2C9BB014-6C74-415B-864E-A3EC9B5476DE}" type="presParOf" srcId="{4C256882-FAF6-4DA1-BF1F-06ED22DDE198}" destId="{3CF64951-C1DE-41C2-8CE9-BFD57E55F34C}" srcOrd="3" destOrd="0" presId="urn:microsoft.com/office/officeart/2005/8/layout/chevron2"/>
    <dgm:cxn modelId="{D52CF627-05A7-4832-B582-5F504926E659}" type="presParOf" srcId="{4C256882-FAF6-4DA1-BF1F-06ED22DDE198}" destId="{D206D00A-6B69-46DE-B785-C9B4122477BA}" srcOrd="4" destOrd="0" presId="urn:microsoft.com/office/officeart/2005/8/layout/chevron2"/>
    <dgm:cxn modelId="{10519DB0-9788-410B-9154-D66B1FA772C1}" type="presParOf" srcId="{D206D00A-6B69-46DE-B785-C9B4122477BA}" destId="{37958EAA-2CB7-4470-8D00-DCFD2419B174}" srcOrd="0" destOrd="0" presId="urn:microsoft.com/office/officeart/2005/8/layout/chevron2"/>
    <dgm:cxn modelId="{FB90AE33-BAB7-441C-B3C9-BCBCA7CA6FEC}" type="presParOf" srcId="{D206D00A-6B69-46DE-B785-C9B4122477BA}" destId="{AE19D2B2-272A-449B-8AF4-91D9348AB447}" srcOrd="1" destOrd="0" presId="urn:microsoft.com/office/officeart/2005/8/layout/chevron2"/>
    <dgm:cxn modelId="{2B18A96A-5172-4AC4-BE67-965CCB46B4CC}" type="presParOf" srcId="{4C256882-FAF6-4DA1-BF1F-06ED22DDE198}" destId="{400A084C-CF67-4EE3-92B5-47BF85D757B0}" srcOrd="5" destOrd="0" presId="urn:microsoft.com/office/officeart/2005/8/layout/chevron2"/>
    <dgm:cxn modelId="{58F50593-E907-4EA2-8D4A-C7C79A96593E}" type="presParOf" srcId="{4C256882-FAF6-4DA1-BF1F-06ED22DDE198}" destId="{583470B2-0D19-49D7-B0B2-69E926992B32}" srcOrd="6" destOrd="0" presId="urn:microsoft.com/office/officeart/2005/8/layout/chevron2"/>
    <dgm:cxn modelId="{024F01C3-D966-4C0F-8757-5EBF09A9E89E}" type="presParOf" srcId="{583470B2-0D19-49D7-B0B2-69E926992B32}" destId="{D1658A00-D083-4182-97CB-9CDF74B1D709}" srcOrd="0" destOrd="0" presId="urn:microsoft.com/office/officeart/2005/8/layout/chevron2"/>
    <dgm:cxn modelId="{C4F43DBC-C81A-4425-8BD3-27B8F9554ED3}" type="presParOf" srcId="{583470B2-0D19-49D7-B0B2-69E926992B32}" destId="{2A4C5614-29DD-41D9-85A7-0C5496FC4332}" srcOrd="1" destOrd="0" presId="urn:microsoft.com/office/officeart/2005/8/layout/chevron2"/>
    <dgm:cxn modelId="{AB1C4A3F-1EAF-4108-AF20-7742071AF3CE}" type="presParOf" srcId="{4C256882-FAF6-4DA1-BF1F-06ED22DDE198}" destId="{20B491F2-2E3B-436D-882B-E9A38BACAE87}" srcOrd="7" destOrd="0" presId="urn:microsoft.com/office/officeart/2005/8/layout/chevron2"/>
    <dgm:cxn modelId="{256007DC-DCD9-4073-AAC4-DEBD5973A091}" type="presParOf" srcId="{4C256882-FAF6-4DA1-BF1F-06ED22DDE198}" destId="{67FD297F-C689-4CF8-A53E-66A30BC8223E}" srcOrd="8" destOrd="0" presId="urn:microsoft.com/office/officeart/2005/8/layout/chevron2"/>
    <dgm:cxn modelId="{A93D2A46-3145-422C-9913-0CC6E49E8C62}" type="presParOf" srcId="{67FD297F-C689-4CF8-A53E-66A30BC8223E}" destId="{07CFECF4-A915-4803-B270-97C5EEA71B24}" srcOrd="0" destOrd="0" presId="urn:microsoft.com/office/officeart/2005/8/layout/chevron2"/>
    <dgm:cxn modelId="{E25C0EC8-9C7E-48D4-8977-C785A5895126}" type="presParOf" srcId="{67FD297F-C689-4CF8-A53E-66A30BC8223E}" destId="{269E5C60-30A7-4F28-ABF4-924DB864372B}" srcOrd="1" destOrd="0" presId="urn:microsoft.com/office/officeart/2005/8/layout/chevron2"/>
    <dgm:cxn modelId="{BADA9524-D0F2-4494-9984-69F4AFF431E7}" type="presParOf" srcId="{4C256882-FAF6-4DA1-BF1F-06ED22DDE198}" destId="{126883E6-2565-4F35-90CD-D51E66A0689E}" srcOrd="9" destOrd="0" presId="urn:microsoft.com/office/officeart/2005/8/layout/chevron2"/>
    <dgm:cxn modelId="{B5D63881-DC76-43AC-A19D-CE7DFCA6E475}" type="presParOf" srcId="{4C256882-FAF6-4DA1-BF1F-06ED22DDE198}" destId="{0DA5751F-4FAA-474E-A1F4-33732EBC846C}" srcOrd="10" destOrd="0" presId="urn:microsoft.com/office/officeart/2005/8/layout/chevron2"/>
    <dgm:cxn modelId="{05A365C5-462A-4DC2-B8DF-8E343073C77B}" type="presParOf" srcId="{0DA5751F-4FAA-474E-A1F4-33732EBC846C}" destId="{E843ABB9-B30E-45DB-9D64-4CBEA4EFFAB5}" srcOrd="0" destOrd="0" presId="urn:microsoft.com/office/officeart/2005/8/layout/chevron2"/>
    <dgm:cxn modelId="{3D24FDDF-AAF5-4C5E-85CB-C4096208787E}" type="presParOf" srcId="{0DA5751F-4FAA-474E-A1F4-33732EBC846C}" destId="{417E5D15-2771-4417-BA65-7D2CCFF7FB98}" srcOrd="1" destOrd="0" presId="urn:microsoft.com/office/officeart/2005/8/layout/chevron2"/>
    <dgm:cxn modelId="{CF48C12A-6C5E-41A6-BF15-B3F505525B55}" type="presParOf" srcId="{4C256882-FAF6-4DA1-BF1F-06ED22DDE198}" destId="{627EA4DE-CC0A-4972-99E0-FB3782643F99}" srcOrd="11" destOrd="0" presId="urn:microsoft.com/office/officeart/2005/8/layout/chevron2"/>
    <dgm:cxn modelId="{200D7755-803C-45E8-91B5-F0A8614FAECB}" type="presParOf" srcId="{4C256882-FAF6-4DA1-BF1F-06ED22DDE198}" destId="{D9C4407C-8F1D-498F-9D56-852A24B1997C}" srcOrd="12" destOrd="0" presId="urn:microsoft.com/office/officeart/2005/8/layout/chevron2"/>
    <dgm:cxn modelId="{2AC46EB3-59E6-4A5A-9E92-F932ADA9CD8F}" type="presParOf" srcId="{D9C4407C-8F1D-498F-9D56-852A24B1997C}" destId="{21606E86-AF0A-41FA-AAE1-32E460316867}" srcOrd="0" destOrd="0" presId="urn:microsoft.com/office/officeart/2005/8/layout/chevron2"/>
    <dgm:cxn modelId="{4092CBAF-82F1-45B4-AB42-EC3A15833FBA}" type="presParOf" srcId="{D9C4407C-8F1D-498F-9D56-852A24B1997C}" destId="{7DF6A94D-FD2F-43A6-8E31-903DFF7E97C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B3C024-9D02-4266-9310-8ADA3D2E511D}" type="doc">
      <dgm:prSet loTypeId="urn:microsoft.com/office/officeart/2005/8/layout/hProcess9" loCatId="process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53C3D9BA-FC5D-4C25-BED5-89E6B908B8F0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Школьный уголок пост «Здоровье +»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70859F-3ACF-499B-AD63-DDD0D4EB5B02}" type="parTrans" cxnId="{7200EF42-1D0D-4C8B-9F97-4ED2BE4D42F6}">
      <dgm:prSet/>
      <dgm:spPr/>
      <dgm:t>
        <a:bodyPr/>
        <a:lstStyle/>
        <a:p>
          <a:endParaRPr lang="ru-RU"/>
        </a:p>
      </dgm:t>
    </dgm:pt>
    <dgm:pt modelId="{500B0173-DD92-40F0-9EBE-AB2001B71B51}" type="sibTrans" cxnId="{7200EF42-1D0D-4C8B-9F97-4ED2BE4D42F6}">
      <dgm:prSet/>
      <dgm:spPr/>
      <dgm:t>
        <a:bodyPr/>
        <a:lstStyle/>
        <a:p>
          <a:endParaRPr lang="ru-RU"/>
        </a:p>
      </dgm:t>
    </dgm:pt>
    <dgm:pt modelId="{8C9E12B3-82E7-41A6-AE96-D0E4D3239FDB}" type="pres">
      <dgm:prSet presAssocID="{BEB3C024-9D02-4266-9310-8ADA3D2E511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00D489-249D-403A-A2DE-6AC0DB2FCC4C}" type="pres">
      <dgm:prSet presAssocID="{BEB3C024-9D02-4266-9310-8ADA3D2E511D}" presName="arrow" presStyleLbl="bgShp" presStyleIdx="0" presStyleCnt="1" custScaleX="117647" custLinFactNeighborX="-4731" custLinFactNeighborY="-26849"/>
      <dgm:spPr>
        <a:solidFill>
          <a:srgbClr val="F6F8AE"/>
        </a:solidFill>
        <a:ln>
          <a:solidFill>
            <a:srgbClr val="7030A0"/>
          </a:solidFill>
        </a:ln>
      </dgm:spPr>
    </dgm:pt>
    <dgm:pt modelId="{1BBFD13B-F93C-44A4-88D5-BBA27B11E2B1}" type="pres">
      <dgm:prSet presAssocID="{BEB3C024-9D02-4266-9310-8ADA3D2E511D}" presName="linearProcess" presStyleCnt="0"/>
      <dgm:spPr/>
    </dgm:pt>
    <dgm:pt modelId="{01254F0A-5A56-4C7A-BB4A-1031EBAF51EC}" type="pres">
      <dgm:prSet presAssocID="{53C3D9BA-FC5D-4C25-BED5-89E6B908B8F0}" presName="textNode" presStyleLbl="node1" presStyleIdx="0" presStyleCnt="1" custScaleX="84835" custScaleY="101097" custLinFactNeighborX="-16532" custLinFactNeighborY="-51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00EF42-1D0D-4C8B-9F97-4ED2BE4D42F6}" srcId="{BEB3C024-9D02-4266-9310-8ADA3D2E511D}" destId="{53C3D9BA-FC5D-4C25-BED5-89E6B908B8F0}" srcOrd="0" destOrd="0" parTransId="{4B70859F-3ACF-499B-AD63-DDD0D4EB5B02}" sibTransId="{500B0173-DD92-40F0-9EBE-AB2001B71B51}"/>
    <dgm:cxn modelId="{50F6A042-F5B9-46D3-BD4E-22A6CA485618}" type="presOf" srcId="{53C3D9BA-FC5D-4C25-BED5-89E6B908B8F0}" destId="{01254F0A-5A56-4C7A-BB4A-1031EBAF51EC}" srcOrd="0" destOrd="0" presId="urn:microsoft.com/office/officeart/2005/8/layout/hProcess9"/>
    <dgm:cxn modelId="{90ECEB97-6A8A-4D43-A754-F7C2165EE71E}" type="presOf" srcId="{BEB3C024-9D02-4266-9310-8ADA3D2E511D}" destId="{8C9E12B3-82E7-41A6-AE96-D0E4D3239FDB}" srcOrd="0" destOrd="0" presId="urn:microsoft.com/office/officeart/2005/8/layout/hProcess9"/>
    <dgm:cxn modelId="{8840C334-6A99-4BBB-8F25-2EA8C778F7CF}" type="presParOf" srcId="{8C9E12B3-82E7-41A6-AE96-D0E4D3239FDB}" destId="{9400D489-249D-403A-A2DE-6AC0DB2FCC4C}" srcOrd="0" destOrd="0" presId="urn:microsoft.com/office/officeart/2005/8/layout/hProcess9"/>
    <dgm:cxn modelId="{F39DD72A-2023-41F4-B6D3-413935D37186}" type="presParOf" srcId="{8C9E12B3-82E7-41A6-AE96-D0E4D3239FDB}" destId="{1BBFD13B-F93C-44A4-88D5-BBA27B11E2B1}" srcOrd="1" destOrd="0" presId="urn:microsoft.com/office/officeart/2005/8/layout/hProcess9"/>
    <dgm:cxn modelId="{5794EF06-7D3E-43AF-9255-9129B6F9957B}" type="presParOf" srcId="{1BBFD13B-F93C-44A4-88D5-BBA27B11E2B1}" destId="{01254F0A-5A56-4C7A-BB4A-1031EBAF51EC}" srcOrd="0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48CE91-8D88-4230-B512-90289570D95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FCDD3B-D66D-444C-A135-AD599D7AEBCE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AB3406B7-41DE-42F6-8792-C7BB6663FBC9}" type="parTrans" cxnId="{04BAAE8F-ABF2-44AD-BEB1-3F2F263A6A07}">
      <dgm:prSet/>
      <dgm:spPr/>
      <dgm:t>
        <a:bodyPr/>
        <a:lstStyle/>
        <a:p>
          <a:endParaRPr lang="ru-RU"/>
        </a:p>
      </dgm:t>
    </dgm:pt>
    <dgm:pt modelId="{55613E99-7D8D-4422-8ED8-1304F1B42923}" type="sibTrans" cxnId="{04BAAE8F-ABF2-44AD-BEB1-3F2F263A6A07}">
      <dgm:prSet/>
      <dgm:spPr/>
      <dgm:t>
        <a:bodyPr/>
        <a:lstStyle/>
        <a:p>
          <a:endParaRPr lang="ru-RU"/>
        </a:p>
      </dgm:t>
    </dgm:pt>
    <dgm:pt modelId="{2E48C384-2A3D-427C-A5D2-1C9958DF61AE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выстраивать конструктивное взаимодействие с несовершеннолетним; выявлять проблемы, особенности развития и потенциала несовершеннолетнего;</a:t>
          </a:r>
          <a:endParaRPr lang="ru-RU" sz="2000" b="1" dirty="0"/>
        </a:p>
      </dgm:t>
    </dgm:pt>
    <dgm:pt modelId="{91394C6E-3523-465E-B81F-CBB5F3B2CD2E}" type="parTrans" cxnId="{F6BAA84D-4E8F-4FD5-95AA-271B1C2F8CAB}">
      <dgm:prSet/>
      <dgm:spPr/>
      <dgm:t>
        <a:bodyPr/>
        <a:lstStyle/>
        <a:p>
          <a:endParaRPr lang="ru-RU"/>
        </a:p>
      </dgm:t>
    </dgm:pt>
    <dgm:pt modelId="{F99C5E71-2436-47EF-BC94-EF90EF44B5A3}" type="sibTrans" cxnId="{F6BAA84D-4E8F-4FD5-95AA-271B1C2F8CAB}">
      <dgm:prSet/>
      <dgm:spPr/>
      <dgm:t>
        <a:bodyPr/>
        <a:lstStyle/>
        <a:p>
          <a:endParaRPr lang="ru-RU"/>
        </a:p>
      </dgm:t>
    </dgm:pt>
    <dgm:pt modelId="{756DD9FA-A467-4677-A5F4-A2AC94232805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02C8B2AE-2A8A-440C-9F32-6B0F2181E668}" type="parTrans" cxnId="{CA61C012-3855-4264-BD83-057774303BD4}">
      <dgm:prSet/>
      <dgm:spPr/>
      <dgm:t>
        <a:bodyPr/>
        <a:lstStyle/>
        <a:p>
          <a:endParaRPr lang="ru-RU"/>
        </a:p>
      </dgm:t>
    </dgm:pt>
    <dgm:pt modelId="{C1BCEC13-1D78-4FCA-AB8B-A02A3B00FFF8}" type="sibTrans" cxnId="{CA61C012-3855-4264-BD83-057774303BD4}">
      <dgm:prSet/>
      <dgm:spPr/>
      <dgm:t>
        <a:bodyPr/>
        <a:lstStyle/>
        <a:p>
          <a:endParaRPr lang="ru-RU"/>
        </a:p>
      </dgm:t>
    </dgm:pt>
    <dgm:pt modelId="{7159A150-69F6-4E8F-8856-89ACC8774A14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обеспечивать постоянную поддержку обучающегося в направлении позитивных изменений;</a:t>
          </a:r>
          <a:endParaRPr lang="ru-RU" sz="2000" b="1" dirty="0"/>
        </a:p>
      </dgm:t>
    </dgm:pt>
    <dgm:pt modelId="{7F36A192-BA8B-40B7-8785-68FABCC18202}" type="parTrans" cxnId="{FDE6042A-0D98-4E2F-9705-34BFD28944D1}">
      <dgm:prSet/>
      <dgm:spPr/>
      <dgm:t>
        <a:bodyPr/>
        <a:lstStyle/>
        <a:p>
          <a:endParaRPr lang="ru-RU"/>
        </a:p>
      </dgm:t>
    </dgm:pt>
    <dgm:pt modelId="{886CF4FA-5277-45C3-80CA-6AAA292715DC}" type="sibTrans" cxnId="{FDE6042A-0D98-4E2F-9705-34BFD28944D1}">
      <dgm:prSet/>
      <dgm:spPr/>
      <dgm:t>
        <a:bodyPr/>
        <a:lstStyle/>
        <a:p>
          <a:endParaRPr lang="ru-RU"/>
        </a:p>
      </dgm:t>
    </dgm:pt>
    <dgm:pt modelId="{5942A982-83E5-4B3D-9B82-32553C68CD67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1CA3090C-6674-4A7C-B30F-59992BB4008D}" type="parTrans" cxnId="{8ABE0F5B-448F-43B7-B606-F0E71BE84AB8}">
      <dgm:prSet/>
      <dgm:spPr/>
      <dgm:t>
        <a:bodyPr/>
        <a:lstStyle/>
        <a:p>
          <a:endParaRPr lang="ru-RU"/>
        </a:p>
      </dgm:t>
    </dgm:pt>
    <dgm:pt modelId="{BF9C1478-9CA3-4879-9D11-8DDE9A2D47DE}" type="sibTrans" cxnId="{8ABE0F5B-448F-43B7-B606-F0E71BE84AB8}">
      <dgm:prSet/>
      <dgm:spPr/>
      <dgm:t>
        <a:bodyPr/>
        <a:lstStyle/>
        <a:p>
          <a:endParaRPr lang="ru-RU"/>
        </a:p>
      </dgm:t>
    </dgm:pt>
    <dgm:pt modelId="{0A0E43F6-2921-4E0D-B1E3-399C3E9E97B5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организовывать специализированную комплексную помощь в соответствии с ИПС;</a:t>
          </a:r>
          <a:endParaRPr lang="ru-RU" sz="2000" b="1" dirty="0"/>
        </a:p>
      </dgm:t>
    </dgm:pt>
    <dgm:pt modelId="{308874E8-9E2C-4535-8D1D-D317E314EBA4}" type="parTrans" cxnId="{80E71113-9646-4828-A7A5-78801A6BACD9}">
      <dgm:prSet/>
      <dgm:spPr/>
      <dgm:t>
        <a:bodyPr/>
        <a:lstStyle/>
        <a:p>
          <a:endParaRPr lang="ru-RU"/>
        </a:p>
      </dgm:t>
    </dgm:pt>
    <dgm:pt modelId="{D6CD4804-B040-444B-A025-D12043167108}" type="sibTrans" cxnId="{80E71113-9646-4828-A7A5-78801A6BACD9}">
      <dgm:prSet/>
      <dgm:spPr/>
      <dgm:t>
        <a:bodyPr/>
        <a:lstStyle/>
        <a:p>
          <a:endParaRPr lang="ru-RU"/>
        </a:p>
      </dgm:t>
    </dgm:pt>
    <dgm:pt modelId="{3791466F-0BDB-4ED6-B233-C7CAC88B1982}">
      <dgm:prSet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73032A9F-D6BA-43A3-8AEB-15CD5B1165B3}" type="parTrans" cxnId="{8E10A1E0-2FDD-4B5E-964B-79F05EDA2A8E}">
      <dgm:prSet/>
      <dgm:spPr/>
      <dgm:t>
        <a:bodyPr/>
        <a:lstStyle/>
        <a:p>
          <a:endParaRPr lang="ru-RU"/>
        </a:p>
      </dgm:t>
    </dgm:pt>
    <dgm:pt modelId="{8D76EA4F-AD72-4D9E-8E69-47F942D5ACCF}" type="sibTrans" cxnId="{8E10A1E0-2FDD-4B5E-964B-79F05EDA2A8E}">
      <dgm:prSet/>
      <dgm:spPr/>
      <dgm:t>
        <a:bodyPr/>
        <a:lstStyle/>
        <a:p>
          <a:endParaRPr lang="ru-RU"/>
        </a:p>
      </dgm:t>
    </dgm:pt>
    <dgm:pt modelId="{9E5AB91A-E112-4767-BA87-221B770F8656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оказывать индивидуальную педагогическую помощь несовершеннолетним через вовлечение их в различные мероприятия с целью их социализации и социальной адаптации; </a:t>
          </a:r>
          <a:endParaRPr lang="ru-RU" sz="2000" b="1" dirty="0"/>
        </a:p>
      </dgm:t>
    </dgm:pt>
    <dgm:pt modelId="{DFAADB13-BE00-487F-A642-9E4ACBCBE299}" type="parTrans" cxnId="{0124CE54-DC96-49F6-8FA1-B633A647D17D}">
      <dgm:prSet/>
      <dgm:spPr/>
      <dgm:t>
        <a:bodyPr/>
        <a:lstStyle/>
        <a:p>
          <a:endParaRPr lang="ru-RU"/>
        </a:p>
      </dgm:t>
    </dgm:pt>
    <dgm:pt modelId="{D562F9D8-E5F8-4239-963C-E11529738441}" type="sibTrans" cxnId="{0124CE54-DC96-49F6-8FA1-B633A647D17D}">
      <dgm:prSet/>
      <dgm:spPr/>
      <dgm:t>
        <a:bodyPr/>
        <a:lstStyle/>
        <a:p>
          <a:endParaRPr lang="ru-RU"/>
        </a:p>
      </dgm:t>
    </dgm:pt>
    <dgm:pt modelId="{0D0F86C9-F3E3-4ED3-B02A-B309A13246B7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организовывать оценку эффективности взаимодействия специалистов и семьи, а также корректировку этого процесса.</a:t>
          </a:r>
          <a:endParaRPr lang="ru-RU" sz="2000" b="1" dirty="0"/>
        </a:p>
      </dgm:t>
    </dgm:pt>
    <dgm:pt modelId="{4303D30C-49DE-4E9C-9425-BE47788E6DFD}" type="parTrans" cxnId="{AD98DA77-9795-4D00-9D0D-A84EAD5D8C01}">
      <dgm:prSet/>
      <dgm:spPr/>
      <dgm:t>
        <a:bodyPr/>
        <a:lstStyle/>
        <a:p>
          <a:endParaRPr lang="ru-RU"/>
        </a:p>
      </dgm:t>
    </dgm:pt>
    <dgm:pt modelId="{3B55402D-E31A-4601-9538-AF3E5E643152}" type="sibTrans" cxnId="{AD98DA77-9795-4D00-9D0D-A84EAD5D8C01}">
      <dgm:prSet/>
      <dgm:spPr/>
      <dgm:t>
        <a:bodyPr/>
        <a:lstStyle/>
        <a:p>
          <a:endParaRPr lang="ru-RU"/>
        </a:p>
      </dgm:t>
    </dgm:pt>
    <dgm:pt modelId="{A89F88DF-8228-4E68-A822-5AA00F8C45DD}">
      <dgm:prSet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020AA1CA-3927-45F8-A5A4-1C6E8E290F4C}" type="sibTrans" cxnId="{3C88FE95-2D67-47C5-9589-E8FEA2E9C58C}">
      <dgm:prSet/>
      <dgm:spPr/>
      <dgm:t>
        <a:bodyPr/>
        <a:lstStyle/>
        <a:p>
          <a:endParaRPr lang="ru-RU"/>
        </a:p>
      </dgm:t>
    </dgm:pt>
    <dgm:pt modelId="{741A59BD-B8E5-4059-92D4-0554153DB1F3}" type="parTrans" cxnId="{3C88FE95-2D67-47C5-9589-E8FEA2E9C58C}">
      <dgm:prSet/>
      <dgm:spPr/>
      <dgm:t>
        <a:bodyPr/>
        <a:lstStyle/>
        <a:p>
          <a:endParaRPr lang="ru-RU"/>
        </a:p>
      </dgm:t>
    </dgm:pt>
    <dgm:pt modelId="{760A84CD-D4CC-444C-9D15-BE88CB8352FA}" type="pres">
      <dgm:prSet presAssocID="{9048CE91-8D88-4230-B512-90289570D95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413E67-FEDF-4FA6-B9E2-A8C26D8EBC78}" type="pres">
      <dgm:prSet presAssocID="{5AFCDD3B-D66D-444C-A135-AD599D7AEBCE}" presName="composite" presStyleCnt="0"/>
      <dgm:spPr/>
    </dgm:pt>
    <dgm:pt modelId="{87585750-933D-4A15-B148-ADF758EDF121}" type="pres">
      <dgm:prSet presAssocID="{5AFCDD3B-D66D-444C-A135-AD599D7AEBCE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288F9-3F4A-4051-BFAE-47EB42288555}" type="pres">
      <dgm:prSet presAssocID="{5AFCDD3B-D66D-444C-A135-AD599D7AEBCE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64FD11-5717-481D-A52A-D9774A1DE135}" type="pres">
      <dgm:prSet presAssocID="{55613E99-7D8D-4422-8ED8-1304F1B42923}" presName="sp" presStyleCnt="0"/>
      <dgm:spPr/>
    </dgm:pt>
    <dgm:pt modelId="{C28B51D8-68A6-4C78-AA2D-2E8424ABD2A6}" type="pres">
      <dgm:prSet presAssocID="{756DD9FA-A467-4677-A5F4-A2AC94232805}" presName="composite" presStyleCnt="0"/>
      <dgm:spPr/>
    </dgm:pt>
    <dgm:pt modelId="{E8D32A7E-7C19-4F50-AB5D-6F0198B87F36}" type="pres">
      <dgm:prSet presAssocID="{756DD9FA-A467-4677-A5F4-A2AC9423280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10DB1-8AA4-49F0-A97D-E3F877D6F740}" type="pres">
      <dgm:prSet presAssocID="{756DD9FA-A467-4677-A5F4-A2AC9423280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6F7EEB-789C-4869-9E99-69E029DD2148}" type="pres">
      <dgm:prSet presAssocID="{C1BCEC13-1D78-4FCA-AB8B-A02A3B00FFF8}" presName="sp" presStyleCnt="0"/>
      <dgm:spPr/>
    </dgm:pt>
    <dgm:pt modelId="{28C277A8-5156-4EFB-A783-4A0BCAD568B0}" type="pres">
      <dgm:prSet presAssocID="{5942A982-83E5-4B3D-9B82-32553C68CD67}" presName="composite" presStyleCnt="0"/>
      <dgm:spPr/>
    </dgm:pt>
    <dgm:pt modelId="{C8E2C6F7-A707-46A6-AB8B-AD40DA5D3B9C}" type="pres">
      <dgm:prSet presAssocID="{5942A982-83E5-4B3D-9B82-32553C68CD67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082BA-61AE-41C7-80A3-D014C68B207A}" type="pres">
      <dgm:prSet presAssocID="{5942A982-83E5-4B3D-9B82-32553C68CD67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A6270-1DE1-4F3E-B194-5F2353A653F6}" type="pres">
      <dgm:prSet presAssocID="{BF9C1478-9CA3-4879-9D11-8DDE9A2D47DE}" presName="sp" presStyleCnt="0"/>
      <dgm:spPr/>
    </dgm:pt>
    <dgm:pt modelId="{2BE9AC19-7FD9-466E-92D0-16B3F1EE9698}" type="pres">
      <dgm:prSet presAssocID="{A89F88DF-8228-4E68-A822-5AA00F8C45DD}" presName="composite" presStyleCnt="0"/>
      <dgm:spPr/>
    </dgm:pt>
    <dgm:pt modelId="{8AACF3FE-CAC1-4FAA-8843-5568441208F1}" type="pres">
      <dgm:prSet presAssocID="{A89F88DF-8228-4E68-A822-5AA00F8C45DD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42EE9-5487-45A0-9D20-1C0796C67F53}" type="pres">
      <dgm:prSet presAssocID="{A89F88DF-8228-4E68-A822-5AA00F8C45DD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93DD7-46F0-4E2F-AAF1-B66536FF5EFD}" type="pres">
      <dgm:prSet presAssocID="{020AA1CA-3927-45F8-A5A4-1C6E8E290F4C}" presName="sp" presStyleCnt="0"/>
      <dgm:spPr/>
    </dgm:pt>
    <dgm:pt modelId="{D242DF63-E779-4A0A-A8D6-6DEDECD85050}" type="pres">
      <dgm:prSet presAssocID="{3791466F-0BDB-4ED6-B233-C7CAC88B1982}" presName="composite" presStyleCnt="0"/>
      <dgm:spPr/>
    </dgm:pt>
    <dgm:pt modelId="{D9DA121A-B6C3-402C-8336-460F6706015D}" type="pres">
      <dgm:prSet presAssocID="{3791466F-0BDB-4ED6-B233-C7CAC88B198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4E3451-5319-4D44-9B13-66C9B1B8599A}" type="pres">
      <dgm:prSet presAssocID="{3791466F-0BDB-4ED6-B233-C7CAC88B1982}" presName="descendantText" presStyleLbl="alignAcc1" presStyleIdx="4" presStyleCnt="5" custLinFactNeighborX="-358" custLinFactNeighborY="-4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9184E7-D0AC-40AA-8117-8499149A5704}" type="presOf" srcId="{3791466F-0BDB-4ED6-B233-C7CAC88B1982}" destId="{D9DA121A-B6C3-402C-8336-460F6706015D}" srcOrd="0" destOrd="0" presId="urn:microsoft.com/office/officeart/2005/8/layout/chevron2"/>
    <dgm:cxn modelId="{C6BF005D-7D6F-4841-9A68-CAFD72261762}" type="presOf" srcId="{0D0F86C9-F3E3-4ED3-B02A-B309A13246B7}" destId="{B04E3451-5319-4D44-9B13-66C9B1B8599A}" srcOrd="0" destOrd="0" presId="urn:microsoft.com/office/officeart/2005/8/layout/chevron2"/>
    <dgm:cxn modelId="{FDE6042A-0D98-4E2F-9705-34BFD28944D1}" srcId="{756DD9FA-A467-4677-A5F4-A2AC94232805}" destId="{7159A150-69F6-4E8F-8856-89ACC8774A14}" srcOrd="0" destOrd="0" parTransId="{7F36A192-BA8B-40B7-8785-68FABCC18202}" sibTransId="{886CF4FA-5277-45C3-80CA-6AAA292715DC}"/>
    <dgm:cxn modelId="{3C88FE95-2D67-47C5-9589-E8FEA2E9C58C}" srcId="{9048CE91-8D88-4230-B512-90289570D953}" destId="{A89F88DF-8228-4E68-A822-5AA00F8C45DD}" srcOrd="3" destOrd="0" parTransId="{741A59BD-B8E5-4059-92D4-0554153DB1F3}" sibTransId="{020AA1CA-3927-45F8-A5A4-1C6E8E290F4C}"/>
    <dgm:cxn modelId="{28CD97F2-B933-475F-87E0-969EDCFC0164}" type="presOf" srcId="{5942A982-83E5-4B3D-9B82-32553C68CD67}" destId="{C8E2C6F7-A707-46A6-AB8B-AD40DA5D3B9C}" srcOrd="0" destOrd="0" presId="urn:microsoft.com/office/officeart/2005/8/layout/chevron2"/>
    <dgm:cxn modelId="{27B5A63B-4BF9-4B8D-A69A-BCCC6BA53FD4}" type="presOf" srcId="{7159A150-69F6-4E8F-8856-89ACC8774A14}" destId="{59710DB1-8AA4-49F0-A97D-E3F877D6F740}" srcOrd="0" destOrd="0" presId="urn:microsoft.com/office/officeart/2005/8/layout/chevron2"/>
    <dgm:cxn modelId="{5112DEAA-0CE1-47A6-B716-678DB045C760}" type="presOf" srcId="{A89F88DF-8228-4E68-A822-5AA00F8C45DD}" destId="{8AACF3FE-CAC1-4FAA-8843-5568441208F1}" srcOrd="0" destOrd="0" presId="urn:microsoft.com/office/officeart/2005/8/layout/chevron2"/>
    <dgm:cxn modelId="{80E71113-9646-4828-A7A5-78801A6BACD9}" srcId="{5942A982-83E5-4B3D-9B82-32553C68CD67}" destId="{0A0E43F6-2921-4E0D-B1E3-399C3E9E97B5}" srcOrd="0" destOrd="0" parTransId="{308874E8-9E2C-4535-8D1D-D317E314EBA4}" sibTransId="{D6CD4804-B040-444B-A025-D12043167108}"/>
    <dgm:cxn modelId="{8ABE0F5B-448F-43B7-B606-F0E71BE84AB8}" srcId="{9048CE91-8D88-4230-B512-90289570D953}" destId="{5942A982-83E5-4B3D-9B82-32553C68CD67}" srcOrd="2" destOrd="0" parTransId="{1CA3090C-6674-4A7C-B30F-59992BB4008D}" sibTransId="{BF9C1478-9CA3-4879-9D11-8DDE9A2D47DE}"/>
    <dgm:cxn modelId="{DCF6B37A-6CEA-431E-ADC3-A46530242233}" type="presOf" srcId="{756DD9FA-A467-4677-A5F4-A2AC94232805}" destId="{E8D32A7E-7C19-4F50-AB5D-6F0198B87F36}" srcOrd="0" destOrd="0" presId="urn:microsoft.com/office/officeart/2005/8/layout/chevron2"/>
    <dgm:cxn modelId="{C26B1193-3A36-4C73-B85A-C22918123FA2}" type="presOf" srcId="{5AFCDD3B-D66D-444C-A135-AD599D7AEBCE}" destId="{87585750-933D-4A15-B148-ADF758EDF121}" srcOrd="0" destOrd="0" presId="urn:microsoft.com/office/officeart/2005/8/layout/chevron2"/>
    <dgm:cxn modelId="{F6BAA84D-4E8F-4FD5-95AA-271B1C2F8CAB}" srcId="{5AFCDD3B-D66D-444C-A135-AD599D7AEBCE}" destId="{2E48C384-2A3D-427C-A5D2-1C9958DF61AE}" srcOrd="0" destOrd="0" parTransId="{91394C6E-3523-465E-B81F-CBB5F3B2CD2E}" sibTransId="{F99C5E71-2436-47EF-BC94-EF90EF44B5A3}"/>
    <dgm:cxn modelId="{0124CE54-DC96-49F6-8FA1-B633A647D17D}" srcId="{A89F88DF-8228-4E68-A822-5AA00F8C45DD}" destId="{9E5AB91A-E112-4767-BA87-221B770F8656}" srcOrd="0" destOrd="0" parTransId="{DFAADB13-BE00-487F-A642-9E4ACBCBE299}" sibTransId="{D562F9D8-E5F8-4239-963C-E11529738441}"/>
    <dgm:cxn modelId="{AD98DA77-9795-4D00-9D0D-A84EAD5D8C01}" srcId="{3791466F-0BDB-4ED6-B233-C7CAC88B1982}" destId="{0D0F86C9-F3E3-4ED3-B02A-B309A13246B7}" srcOrd="0" destOrd="0" parTransId="{4303D30C-49DE-4E9C-9425-BE47788E6DFD}" sibTransId="{3B55402D-E31A-4601-9538-AF3E5E643152}"/>
    <dgm:cxn modelId="{560BBC3E-E071-41BA-B129-C65DEC182730}" type="presOf" srcId="{2E48C384-2A3D-427C-A5D2-1C9958DF61AE}" destId="{03A288F9-3F4A-4051-BFAE-47EB42288555}" srcOrd="0" destOrd="0" presId="urn:microsoft.com/office/officeart/2005/8/layout/chevron2"/>
    <dgm:cxn modelId="{7FB5918D-3962-492A-987C-2C555C7AB6B2}" type="presOf" srcId="{9048CE91-8D88-4230-B512-90289570D953}" destId="{760A84CD-D4CC-444C-9D15-BE88CB8352FA}" srcOrd="0" destOrd="0" presId="urn:microsoft.com/office/officeart/2005/8/layout/chevron2"/>
    <dgm:cxn modelId="{F0F7FCDD-AE33-46A5-8F4C-8FA7ACEA70B6}" type="presOf" srcId="{0A0E43F6-2921-4E0D-B1E3-399C3E9E97B5}" destId="{6BF082BA-61AE-41C7-80A3-D014C68B207A}" srcOrd="0" destOrd="0" presId="urn:microsoft.com/office/officeart/2005/8/layout/chevron2"/>
    <dgm:cxn modelId="{8E10A1E0-2FDD-4B5E-964B-79F05EDA2A8E}" srcId="{9048CE91-8D88-4230-B512-90289570D953}" destId="{3791466F-0BDB-4ED6-B233-C7CAC88B1982}" srcOrd="4" destOrd="0" parTransId="{73032A9F-D6BA-43A3-8AEB-15CD5B1165B3}" sibTransId="{8D76EA4F-AD72-4D9E-8E69-47F942D5ACCF}"/>
    <dgm:cxn modelId="{04BAAE8F-ABF2-44AD-BEB1-3F2F263A6A07}" srcId="{9048CE91-8D88-4230-B512-90289570D953}" destId="{5AFCDD3B-D66D-444C-A135-AD599D7AEBCE}" srcOrd="0" destOrd="0" parTransId="{AB3406B7-41DE-42F6-8792-C7BB6663FBC9}" sibTransId="{55613E99-7D8D-4422-8ED8-1304F1B42923}"/>
    <dgm:cxn modelId="{36CB9A61-7F14-473B-83EE-0D6A69458C0B}" type="presOf" srcId="{9E5AB91A-E112-4767-BA87-221B770F8656}" destId="{18B42EE9-5487-45A0-9D20-1C0796C67F53}" srcOrd="0" destOrd="0" presId="urn:microsoft.com/office/officeart/2005/8/layout/chevron2"/>
    <dgm:cxn modelId="{CA61C012-3855-4264-BD83-057774303BD4}" srcId="{9048CE91-8D88-4230-B512-90289570D953}" destId="{756DD9FA-A467-4677-A5F4-A2AC94232805}" srcOrd="1" destOrd="0" parTransId="{02C8B2AE-2A8A-440C-9F32-6B0F2181E668}" sibTransId="{C1BCEC13-1D78-4FCA-AB8B-A02A3B00FFF8}"/>
    <dgm:cxn modelId="{524DDB6C-2BD7-4F55-B9D8-B3DDAD6040DF}" type="presParOf" srcId="{760A84CD-D4CC-444C-9D15-BE88CB8352FA}" destId="{68413E67-FEDF-4FA6-B9E2-A8C26D8EBC78}" srcOrd="0" destOrd="0" presId="urn:microsoft.com/office/officeart/2005/8/layout/chevron2"/>
    <dgm:cxn modelId="{59EA379B-447A-4E02-9C7C-E61F6B976DEE}" type="presParOf" srcId="{68413E67-FEDF-4FA6-B9E2-A8C26D8EBC78}" destId="{87585750-933D-4A15-B148-ADF758EDF121}" srcOrd="0" destOrd="0" presId="urn:microsoft.com/office/officeart/2005/8/layout/chevron2"/>
    <dgm:cxn modelId="{463F57AF-5C62-410F-882D-1080107A99DB}" type="presParOf" srcId="{68413E67-FEDF-4FA6-B9E2-A8C26D8EBC78}" destId="{03A288F9-3F4A-4051-BFAE-47EB42288555}" srcOrd="1" destOrd="0" presId="urn:microsoft.com/office/officeart/2005/8/layout/chevron2"/>
    <dgm:cxn modelId="{470F6926-BE9B-446F-BF13-38276D78ADAF}" type="presParOf" srcId="{760A84CD-D4CC-444C-9D15-BE88CB8352FA}" destId="{3264FD11-5717-481D-A52A-D9774A1DE135}" srcOrd="1" destOrd="0" presId="urn:microsoft.com/office/officeart/2005/8/layout/chevron2"/>
    <dgm:cxn modelId="{CDD9907D-2852-4D50-A8A2-0D491239FEE9}" type="presParOf" srcId="{760A84CD-D4CC-444C-9D15-BE88CB8352FA}" destId="{C28B51D8-68A6-4C78-AA2D-2E8424ABD2A6}" srcOrd="2" destOrd="0" presId="urn:microsoft.com/office/officeart/2005/8/layout/chevron2"/>
    <dgm:cxn modelId="{89A48712-9288-47DB-8223-DF29E39D5C5A}" type="presParOf" srcId="{C28B51D8-68A6-4C78-AA2D-2E8424ABD2A6}" destId="{E8D32A7E-7C19-4F50-AB5D-6F0198B87F36}" srcOrd="0" destOrd="0" presId="urn:microsoft.com/office/officeart/2005/8/layout/chevron2"/>
    <dgm:cxn modelId="{6A0135EA-CC63-49D9-B111-1BBA9A3EDF23}" type="presParOf" srcId="{C28B51D8-68A6-4C78-AA2D-2E8424ABD2A6}" destId="{59710DB1-8AA4-49F0-A97D-E3F877D6F740}" srcOrd="1" destOrd="0" presId="urn:microsoft.com/office/officeart/2005/8/layout/chevron2"/>
    <dgm:cxn modelId="{E9555C91-3086-433F-9A42-EA1F5F7379FB}" type="presParOf" srcId="{760A84CD-D4CC-444C-9D15-BE88CB8352FA}" destId="{B46F7EEB-789C-4869-9E99-69E029DD2148}" srcOrd="3" destOrd="0" presId="urn:microsoft.com/office/officeart/2005/8/layout/chevron2"/>
    <dgm:cxn modelId="{BE5D0B9E-06CB-4D11-A95C-2A485A999177}" type="presParOf" srcId="{760A84CD-D4CC-444C-9D15-BE88CB8352FA}" destId="{28C277A8-5156-4EFB-A783-4A0BCAD568B0}" srcOrd="4" destOrd="0" presId="urn:microsoft.com/office/officeart/2005/8/layout/chevron2"/>
    <dgm:cxn modelId="{A388509B-3B90-4A0F-95E6-A9DDE88D7789}" type="presParOf" srcId="{28C277A8-5156-4EFB-A783-4A0BCAD568B0}" destId="{C8E2C6F7-A707-46A6-AB8B-AD40DA5D3B9C}" srcOrd="0" destOrd="0" presId="urn:microsoft.com/office/officeart/2005/8/layout/chevron2"/>
    <dgm:cxn modelId="{DB752ED2-4941-4404-965A-1EB66A1FE420}" type="presParOf" srcId="{28C277A8-5156-4EFB-A783-4A0BCAD568B0}" destId="{6BF082BA-61AE-41C7-80A3-D014C68B207A}" srcOrd="1" destOrd="0" presId="urn:microsoft.com/office/officeart/2005/8/layout/chevron2"/>
    <dgm:cxn modelId="{063D6881-B5C1-410A-BC64-2D557B18C778}" type="presParOf" srcId="{760A84CD-D4CC-444C-9D15-BE88CB8352FA}" destId="{F7EA6270-1DE1-4F3E-B194-5F2353A653F6}" srcOrd="5" destOrd="0" presId="urn:microsoft.com/office/officeart/2005/8/layout/chevron2"/>
    <dgm:cxn modelId="{5E8C1184-1355-400D-AB6B-BBE757844F8E}" type="presParOf" srcId="{760A84CD-D4CC-444C-9D15-BE88CB8352FA}" destId="{2BE9AC19-7FD9-466E-92D0-16B3F1EE9698}" srcOrd="6" destOrd="0" presId="urn:microsoft.com/office/officeart/2005/8/layout/chevron2"/>
    <dgm:cxn modelId="{0F33BAF6-2D28-4F29-B944-1E8FBE3FA67C}" type="presParOf" srcId="{2BE9AC19-7FD9-466E-92D0-16B3F1EE9698}" destId="{8AACF3FE-CAC1-4FAA-8843-5568441208F1}" srcOrd="0" destOrd="0" presId="urn:microsoft.com/office/officeart/2005/8/layout/chevron2"/>
    <dgm:cxn modelId="{831E136F-EB2E-4EEB-AE4D-F979E48CA98C}" type="presParOf" srcId="{2BE9AC19-7FD9-466E-92D0-16B3F1EE9698}" destId="{18B42EE9-5487-45A0-9D20-1C0796C67F53}" srcOrd="1" destOrd="0" presId="urn:microsoft.com/office/officeart/2005/8/layout/chevron2"/>
    <dgm:cxn modelId="{EEAF5A75-0E22-448D-ABCC-F46B5243DB31}" type="presParOf" srcId="{760A84CD-D4CC-444C-9D15-BE88CB8352FA}" destId="{4E293DD7-46F0-4E2F-AAF1-B66536FF5EFD}" srcOrd="7" destOrd="0" presId="urn:microsoft.com/office/officeart/2005/8/layout/chevron2"/>
    <dgm:cxn modelId="{5911433A-22B7-470D-82FF-A394076EF4A0}" type="presParOf" srcId="{760A84CD-D4CC-444C-9D15-BE88CB8352FA}" destId="{D242DF63-E779-4A0A-A8D6-6DEDECD85050}" srcOrd="8" destOrd="0" presId="urn:microsoft.com/office/officeart/2005/8/layout/chevron2"/>
    <dgm:cxn modelId="{94904DB2-919A-49E1-B6EB-2E7BC4F40A35}" type="presParOf" srcId="{D242DF63-E779-4A0A-A8D6-6DEDECD85050}" destId="{D9DA121A-B6C3-402C-8336-460F6706015D}" srcOrd="0" destOrd="0" presId="urn:microsoft.com/office/officeart/2005/8/layout/chevron2"/>
    <dgm:cxn modelId="{0A242F6F-26F0-4CA6-B6F6-A878AADE0B8E}" type="presParOf" srcId="{D242DF63-E779-4A0A-A8D6-6DEDECD85050}" destId="{B04E3451-5319-4D44-9B13-66C9B1B8599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935EF8-DF5F-4789-BF8F-3CBC6E75A738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47DCC7-F3A3-4A22-AAFB-0CBCFEB04328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Ориентировка </a:t>
          </a:r>
        </a:p>
        <a:p>
          <a:r>
            <a: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(определение целей курирования)</a:t>
          </a:r>
          <a:endParaRPr lang="ru-RU" sz="36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D28CAC-4B02-4FE7-BB09-487111CC7E02}" type="parTrans" cxnId="{94EDD231-039C-445C-9732-4A50B0AD8C46}">
      <dgm:prSet/>
      <dgm:spPr/>
      <dgm:t>
        <a:bodyPr/>
        <a:lstStyle/>
        <a:p>
          <a:endParaRPr lang="ru-RU"/>
        </a:p>
      </dgm:t>
    </dgm:pt>
    <dgm:pt modelId="{2279F20A-6627-4C92-9F87-745E2EF9E9EB}" type="sibTrans" cxnId="{94EDD231-039C-445C-9732-4A50B0AD8C46}">
      <dgm:prSet/>
      <dgm:spPr/>
      <dgm:t>
        <a:bodyPr/>
        <a:lstStyle/>
        <a:p>
          <a:endParaRPr lang="ru-RU"/>
        </a:p>
      </dgm:t>
    </dgm:pt>
    <dgm:pt modelId="{A5B98C6F-31A2-4A42-AD06-4AB97F02D7E8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Исполнение </a:t>
          </a:r>
        </a:p>
        <a:p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(выбор стратегии, отработка этапов)</a:t>
          </a:r>
          <a:endParaRPr lang="ru-RU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4AB8E32-D2E2-4B03-A8CE-9F25C16B360B}" type="parTrans" cxnId="{FFE7F55E-BE7D-44A5-AC52-A0C34545A074}">
      <dgm:prSet/>
      <dgm:spPr/>
      <dgm:t>
        <a:bodyPr/>
        <a:lstStyle/>
        <a:p>
          <a:endParaRPr lang="ru-RU"/>
        </a:p>
      </dgm:t>
    </dgm:pt>
    <dgm:pt modelId="{72FE7A7A-A822-4CEB-BF60-23260CD607BD}" type="sibTrans" cxnId="{FFE7F55E-BE7D-44A5-AC52-A0C34545A074}">
      <dgm:prSet/>
      <dgm:spPr/>
      <dgm:t>
        <a:bodyPr/>
        <a:lstStyle/>
        <a:p>
          <a:endParaRPr lang="ru-RU"/>
        </a:p>
      </dgm:t>
    </dgm:pt>
    <dgm:pt modelId="{1D932AC0-68A9-4092-9F5C-34FA25A9147F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Корректировка исполнения цели</a:t>
          </a:r>
          <a:endParaRPr lang="ru-RU" sz="2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ECC9AE-49C2-43AD-8464-1D699FE11DED}" type="parTrans" cxnId="{2CAA1C3D-2FAF-4DFF-9407-3F80ADD7511D}">
      <dgm:prSet/>
      <dgm:spPr/>
      <dgm:t>
        <a:bodyPr/>
        <a:lstStyle/>
        <a:p>
          <a:endParaRPr lang="ru-RU"/>
        </a:p>
      </dgm:t>
    </dgm:pt>
    <dgm:pt modelId="{10182001-6E28-44FB-9AF7-9787885E626D}" type="sibTrans" cxnId="{2CAA1C3D-2FAF-4DFF-9407-3F80ADD7511D}">
      <dgm:prSet/>
      <dgm:spPr/>
      <dgm:t>
        <a:bodyPr/>
        <a:lstStyle/>
        <a:p>
          <a:endParaRPr lang="ru-RU"/>
        </a:p>
      </dgm:t>
    </dgm:pt>
    <dgm:pt modelId="{E859B43C-93B7-479A-ADFF-41DEE13C6449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Поддерживающее сопровождение</a:t>
          </a:r>
          <a:endParaRPr lang="ru-RU" sz="2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47538F-430D-4732-AE70-4CC6404808B0}" type="parTrans" cxnId="{E8F6DBC7-119C-4C92-ACC7-6C68AA5B6D2E}">
      <dgm:prSet/>
      <dgm:spPr/>
      <dgm:t>
        <a:bodyPr/>
        <a:lstStyle/>
        <a:p>
          <a:endParaRPr lang="ru-RU"/>
        </a:p>
      </dgm:t>
    </dgm:pt>
    <dgm:pt modelId="{B3150722-E322-4EFE-B227-E9B363234285}" type="sibTrans" cxnId="{E8F6DBC7-119C-4C92-ACC7-6C68AA5B6D2E}">
      <dgm:prSet/>
      <dgm:spPr/>
      <dgm:t>
        <a:bodyPr/>
        <a:lstStyle/>
        <a:p>
          <a:endParaRPr lang="ru-RU"/>
        </a:p>
      </dgm:t>
    </dgm:pt>
    <dgm:pt modelId="{4F5B13A1-B2A7-49CE-9E6A-D923B481BAC3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Оценка результатов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016870-05DF-4F10-AFF3-B600AD4E8EAC}" type="parTrans" cxnId="{F465FF2A-9211-4DB3-BDDD-9378DB1C39B4}">
      <dgm:prSet/>
      <dgm:spPr/>
      <dgm:t>
        <a:bodyPr/>
        <a:lstStyle/>
        <a:p>
          <a:endParaRPr lang="ru-RU"/>
        </a:p>
      </dgm:t>
    </dgm:pt>
    <dgm:pt modelId="{09AD82B7-99ED-4AB2-9C55-5340EC372287}" type="sibTrans" cxnId="{F465FF2A-9211-4DB3-BDDD-9378DB1C39B4}">
      <dgm:prSet/>
      <dgm:spPr/>
      <dgm:t>
        <a:bodyPr/>
        <a:lstStyle/>
        <a:p>
          <a:endParaRPr lang="ru-RU"/>
        </a:p>
      </dgm:t>
    </dgm:pt>
    <dgm:pt modelId="{7DBB73ED-781A-46A0-AC67-90A42FCC56B9}" type="pres">
      <dgm:prSet presAssocID="{42935EF8-DF5F-4789-BF8F-3CBC6E75A73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ADE8A9C-17D3-4A2F-8723-5235FD7D19FA}" type="pres">
      <dgm:prSet presAssocID="{6347DCC7-F3A3-4A22-AAFB-0CBCFEB04328}" presName="vertOne" presStyleCnt="0"/>
      <dgm:spPr/>
    </dgm:pt>
    <dgm:pt modelId="{44825104-0B02-4651-A6D2-3D24CD61D0DE}" type="pres">
      <dgm:prSet presAssocID="{6347DCC7-F3A3-4A22-AAFB-0CBCFEB0432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0AC9C2-E81C-4B4A-975B-F1BAD8B0FD5E}" type="pres">
      <dgm:prSet presAssocID="{6347DCC7-F3A3-4A22-AAFB-0CBCFEB04328}" presName="parTransOne" presStyleCnt="0"/>
      <dgm:spPr/>
    </dgm:pt>
    <dgm:pt modelId="{03219BE2-7160-400A-9BF2-E1FB9BA9D3FA}" type="pres">
      <dgm:prSet presAssocID="{6347DCC7-F3A3-4A22-AAFB-0CBCFEB04328}" presName="horzOne" presStyleCnt="0"/>
      <dgm:spPr/>
    </dgm:pt>
    <dgm:pt modelId="{48C0D824-167E-4627-93CA-F500FED1F3E9}" type="pres">
      <dgm:prSet presAssocID="{A5B98C6F-31A2-4A42-AD06-4AB97F02D7E8}" presName="vertTwo" presStyleCnt="0"/>
      <dgm:spPr/>
    </dgm:pt>
    <dgm:pt modelId="{B14435A3-0DE7-46D9-B140-490570DFE49B}" type="pres">
      <dgm:prSet presAssocID="{A5B98C6F-31A2-4A42-AD06-4AB97F02D7E8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4DD333-3F17-4A03-86F5-7755496A20EB}" type="pres">
      <dgm:prSet presAssocID="{A5B98C6F-31A2-4A42-AD06-4AB97F02D7E8}" presName="parTransTwo" presStyleCnt="0"/>
      <dgm:spPr/>
    </dgm:pt>
    <dgm:pt modelId="{6E386ED2-ED49-46AB-8396-2B5310AEDAB6}" type="pres">
      <dgm:prSet presAssocID="{A5B98C6F-31A2-4A42-AD06-4AB97F02D7E8}" presName="horzTwo" presStyleCnt="0"/>
      <dgm:spPr/>
    </dgm:pt>
    <dgm:pt modelId="{2574A78B-37E7-4F4D-BD26-61C8A178107E}" type="pres">
      <dgm:prSet presAssocID="{1D932AC0-68A9-4092-9F5C-34FA25A9147F}" presName="vertThree" presStyleCnt="0"/>
      <dgm:spPr/>
    </dgm:pt>
    <dgm:pt modelId="{24DA2B36-7E18-4FAF-840D-7A80EFC0E934}" type="pres">
      <dgm:prSet presAssocID="{1D932AC0-68A9-4092-9F5C-34FA25A9147F}" presName="txThree" presStyleLbl="node3" presStyleIdx="0" presStyleCnt="2" custScaleX="141814" custLinFactNeighborX="55875" custLinFactNeighborY="40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D42882-9F70-4FCA-A4C9-9AC80D8C0AC3}" type="pres">
      <dgm:prSet presAssocID="{1D932AC0-68A9-4092-9F5C-34FA25A9147F}" presName="horzThree" presStyleCnt="0"/>
      <dgm:spPr/>
    </dgm:pt>
    <dgm:pt modelId="{BB2C0292-698D-485A-8A10-09175BB179DC}" type="pres">
      <dgm:prSet presAssocID="{10182001-6E28-44FB-9AF7-9787885E626D}" presName="sibSpaceThree" presStyleCnt="0"/>
      <dgm:spPr/>
    </dgm:pt>
    <dgm:pt modelId="{E1463A8A-32BE-42BA-89B9-06DA72B6A9AF}" type="pres">
      <dgm:prSet presAssocID="{E859B43C-93B7-479A-ADFF-41DEE13C6449}" presName="vertThree" presStyleCnt="0"/>
      <dgm:spPr/>
    </dgm:pt>
    <dgm:pt modelId="{33794558-B611-49DD-ACC8-78DD95046415}" type="pres">
      <dgm:prSet presAssocID="{E859B43C-93B7-479A-ADFF-41DEE13C6449}" presName="txThree" presStyleLbl="node3" presStyleIdx="1" presStyleCnt="2" custScaleX="137945" custLinFactNeighborX="81956" custLinFactNeighborY="40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CF9F7F-A8BF-438B-BC14-E409E5788E11}" type="pres">
      <dgm:prSet presAssocID="{E859B43C-93B7-479A-ADFF-41DEE13C6449}" presName="horzThree" presStyleCnt="0"/>
      <dgm:spPr/>
    </dgm:pt>
    <dgm:pt modelId="{D3230A1D-6FB2-41B7-9255-F7D7BC6DC12A}" type="pres">
      <dgm:prSet presAssocID="{72FE7A7A-A822-4CEB-BF60-23260CD607BD}" presName="sibSpaceTwo" presStyleCnt="0"/>
      <dgm:spPr/>
    </dgm:pt>
    <dgm:pt modelId="{7D32ED53-DFEC-4CA4-A71D-B04D69EA258C}" type="pres">
      <dgm:prSet presAssocID="{4F5B13A1-B2A7-49CE-9E6A-D923B481BAC3}" presName="vertTwo" presStyleCnt="0"/>
      <dgm:spPr/>
    </dgm:pt>
    <dgm:pt modelId="{F511120E-E4BF-4A18-801F-DBDE48644F11}" type="pres">
      <dgm:prSet presAssocID="{4F5B13A1-B2A7-49CE-9E6A-D923B481BAC3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24A7C6-661B-4DA3-ABAC-4594405FDA73}" type="pres">
      <dgm:prSet presAssocID="{4F5B13A1-B2A7-49CE-9E6A-D923B481BAC3}" presName="horzTwo" presStyleCnt="0"/>
      <dgm:spPr/>
    </dgm:pt>
  </dgm:ptLst>
  <dgm:cxnLst>
    <dgm:cxn modelId="{F465FF2A-9211-4DB3-BDDD-9378DB1C39B4}" srcId="{6347DCC7-F3A3-4A22-AAFB-0CBCFEB04328}" destId="{4F5B13A1-B2A7-49CE-9E6A-D923B481BAC3}" srcOrd="1" destOrd="0" parTransId="{23016870-05DF-4F10-AFF3-B600AD4E8EAC}" sibTransId="{09AD82B7-99ED-4AB2-9C55-5340EC372287}"/>
    <dgm:cxn modelId="{1C58EC5C-5834-4700-925C-F23B9DA33075}" type="presOf" srcId="{42935EF8-DF5F-4789-BF8F-3CBC6E75A738}" destId="{7DBB73ED-781A-46A0-AC67-90A42FCC56B9}" srcOrd="0" destOrd="0" presId="urn:microsoft.com/office/officeart/2005/8/layout/hierarchy4"/>
    <dgm:cxn modelId="{E8F6DBC7-119C-4C92-ACC7-6C68AA5B6D2E}" srcId="{A5B98C6F-31A2-4A42-AD06-4AB97F02D7E8}" destId="{E859B43C-93B7-479A-ADFF-41DEE13C6449}" srcOrd="1" destOrd="0" parTransId="{1247538F-430D-4732-AE70-4CC6404808B0}" sibTransId="{B3150722-E322-4EFE-B227-E9B363234285}"/>
    <dgm:cxn modelId="{B55A4C8C-9C7A-4351-8562-29D7998E21C0}" type="presOf" srcId="{1D932AC0-68A9-4092-9F5C-34FA25A9147F}" destId="{24DA2B36-7E18-4FAF-840D-7A80EFC0E934}" srcOrd="0" destOrd="0" presId="urn:microsoft.com/office/officeart/2005/8/layout/hierarchy4"/>
    <dgm:cxn modelId="{2CABD929-5CD7-470E-8731-BBCABC328664}" type="presOf" srcId="{E859B43C-93B7-479A-ADFF-41DEE13C6449}" destId="{33794558-B611-49DD-ACC8-78DD95046415}" srcOrd="0" destOrd="0" presId="urn:microsoft.com/office/officeart/2005/8/layout/hierarchy4"/>
    <dgm:cxn modelId="{2CAA1C3D-2FAF-4DFF-9407-3F80ADD7511D}" srcId="{A5B98C6F-31A2-4A42-AD06-4AB97F02D7E8}" destId="{1D932AC0-68A9-4092-9F5C-34FA25A9147F}" srcOrd="0" destOrd="0" parTransId="{3FECC9AE-49C2-43AD-8464-1D699FE11DED}" sibTransId="{10182001-6E28-44FB-9AF7-9787885E626D}"/>
    <dgm:cxn modelId="{FFE7F55E-BE7D-44A5-AC52-A0C34545A074}" srcId="{6347DCC7-F3A3-4A22-AAFB-0CBCFEB04328}" destId="{A5B98C6F-31A2-4A42-AD06-4AB97F02D7E8}" srcOrd="0" destOrd="0" parTransId="{A4AB8E32-D2E2-4B03-A8CE-9F25C16B360B}" sibTransId="{72FE7A7A-A822-4CEB-BF60-23260CD607BD}"/>
    <dgm:cxn modelId="{679D91DF-2781-4C3F-82EE-01BF9424C49E}" type="presOf" srcId="{6347DCC7-F3A3-4A22-AAFB-0CBCFEB04328}" destId="{44825104-0B02-4651-A6D2-3D24CD61D0DE}" srcOrd="0" destOrd="0" presId="urn:microsoft.com/office/officeart/2005/8/layout/hierarchy4"/>
    <dgm:cxn modelId="{94EDD231-039C-445C-9732-4A50B0AD8C46}" srcId="{42935EF8-DF5F-4789-BF8F-3CBC6E75A738}" destId="{6347DCC7-F3A3-4A22-AAFB-0CBCFEB04328}" srcOrd="0" destOrd="0" parTransId="{80D28CAC-4B02-4FE7-BB09-487111CC7E02}" sibTransId="{2279F20A-6627-4C92-9F87-745E2EF9E9EB}"/>
    <dgm:cxn modelId="{6CF1A994-FA08-49D1-9DE8-A0E9575FA8A3}" type="presOf" srcId="{A5B98C6F-31A2-4A42-AD06-4AB97F02D7E8}" destId="{B14435A3-0DE7-46D9-B140-490570DFE49B}" srcOrd="0" destOrd="0" presId="urn:microsoft.com/office/officeart/2005/8/layout/hierarchy4"/>
    <dgm:cxn modelId="{53D9CC47-0399-485E-A298-AF6A5628D2B2}" type="presOf" srcId="{4F5B13A1-B2A7-49CE-9E6A-D923B481BAC3}" destId="{F511120E-E4BF-4A18-801F-DBDE48644F11}" srcOrd="0" destOrd="0" presId="urn:microsoft.com/office/officeart/2005/8/layout/hierarchy4"/>
    <dgm:cxn modelId="{63993B68-91C0-46EE-B638-1CDD1267FD18}" type="presParOf" srcId="{7DBB73ED-781A-46A0-AC67-90A42FCC56B9}" destId="{5ADE8A9C-17D3-4A2F-8723-5235FD7D19FA}" srcOrd="0" destOrd="0" presId="urn:microsoft.com/office/officeart/2005/8/layout/hierarchy4"/>
    <dgm:cxn modelId="{E90D98B1-16F6-475D-837F-9E68FA98FD26}" type="presParOf" srcId="{5ADE8A9C-17D3-4A2F-8723-5235FD7D19FA}" destId="{44825104-0B02-4651-A6D2-3D24CD61D0DE}" srcOrd="0" destOrd="0" presId="urn:microsoft.com/office/officeart/2005/8/layout/hierarchy4"/>
    <dgm:cxn modelId="{EB5C798A-882F-48FE-96A6-39422D2C7F4A}" type="presParOf" srcId="{5ADE8A9C-17D3-4A2F-8723-5235FD7D19FA}" destId="{750AC9C2-E81C-4B4A-975B-F1BAD8B0FD5E}" srcOrd="1" destOrd="0" presId="urn:microsoft.com/office/officeart/2005/8/layout/hierarchy4"/>
    <dgm:cxn modelId="{F51F020A-B811-4DCA-8D40-5D2645B29BCB}" type="presParOf" srcId="{5ADE8A9C-17D3-4A2F-8723-5235FD7D19FA}" destId="{03219BE2-7160-400A-9BF2-E1FB9BA9D3FA}" srcOrd="2" destOrd="0" presId="urn:microsoft.com/office/officeart/2005/8/layout/hierarchy4"/>
    <dgm:cxn modelId="{FFE8A56B-A353-4873-9C94-09BB7D27B8A7}" type="presParOf" srcId="{03219BE2-7160-400A-9BF2-E1FB9BA9D3FA}" destId="{48C0D824-167E-4627-93CA-F500FED1F3E9}" srcOrd="0" destOrd="0" presId="urn:microsoft.com/office/officeart/2005/8/layout/hierarchy4"/>
    <dgm:cxn modelId="{48F2067B-BA9B-4AC9-A0B6-AE06DC1587EB}" type="presParOf" srcId="{48C0D824-167E-4627-93CA-F500FED1F3E9}" destId="{B14435A3-0DE7-46D9-B140-490570DFE49B}" srcOrd="0" destOrd="0" presId="urn:microsoft.com/office/officeart/2005/8/layout/hierarchy4"/>
    <dgm:cxn modelId="{7466E650-CDB7-4202-83E3-CBB21C32F6F5}" type="presParOf" srcId="{48C0D824-167E-4627-93CA-F500FED1F3E9}" destId="{694DD333-3F17-4A03-86F5-7755496A20EB}" srcOrd="1" destOrd="0" presId="urn:microsoft.com/office/officeart/2005/8/layout/hierarchy4"/>
    <dgm:cxn modelId="{A900E059-6899-4A1A-B987-F6398FF03041}" type="presParOf" srcId="{48C0D824-167E-4627-93CA-F500FED1F3E9}" destId="{6E386ED2-ED49-46AB-8396-2B5310AEDAB6}" srcOrd="2" destOrd="0" presId="urn:microsoft.com/office/officeart/2005/8/layout/hierarchy4"/>
    <dgm:cxn modelId="{F61D6811-68C8-4821-B6B3-89BE50928442}" type="presParOf" srcId="{6E386ED2-ED49-46AB-8396-2B5310AEDAB6}" destId="{2574A78B-37E7-4F4D-BD26-61C8A178107E}" srcOrd="0" destOrd="0" presId="urn:microsoft.com/office/officeart/2005/8/layout/hierarchy4"/>
    <dgm:cxn modelId="{C718AEB8-7802-40A6-BE1E-3655FD829BD4}" type="presParOf" srcId="{2574A78B-37E7-4F4D-BD26-61C8A178107E}" destId="{24DA2B36-7E18-4FAF-840D-7A80EFC0E934}" srcOrd="0" destOrd="0" presId="urn:microsoft.com/office/officeart/2005/8/layout/hierarchy4"/>
    <dgm:cxn modelId="{D7BDDDDD-6C3E-4EEC-AA6F-D51EA7EB17FD}" type="presParOf" srcId="{2574A78B-37E7-4F4D-BD26-61C8A178107E}" destId="{FAD42882-9F70-4FCA-A4C9-9AC80D8C0AC3}" srcOrd="1" destOrd="0" presId="urn:microsoft.com/office/officeart/2005/8/layout/hierarchy4"/>
    <dgm:cxn modelId="{0081E08E-C594-4CFE-8129-B697B5B46610}" type="presParOf" srcId="{6E386ED2-ED49-46AB-8396-2B5310AEDAB6}" destId="{BB2C0292-698D-485A-8A10-09175BB179DC}" srcOrd="1" destOrd="0" presId="urn:microsoft.com/office/officeart/2005/8/layout/hierarchy4"/>
    <dgm:cxn modelId="{77FF70BA-985C-482A-A18A-93CBD6289A94}" type="presParOf" srcId="{6E386ED2-ED49-46AB-8396-2B5310AEDAB6}" destId="{E1463A8A-32BE-42BA-89B9-06DA72B6A9AF}" srcOrd="2" destOrd="0" presId="urn:microsoft.com/office/officeart/2005/8/layout/hierarchy4"/>
    <dgm:cxn modelId="{0E51BB7B-1794-4B4F-BD25-FA7815E1394B}" type="presParOf" srcId="{E1463A8A-32BE-42BA-89B9-06DA72B6A9AF}" destId="{33794558-B611-49DD-ACC8-78DD95046415}" srcOrd="0" destOrd="0" presId="urn:microsoft.com/office/officeart/2005/8/layout/hierarchy4"/>
    <dgm:cxn modelId="{0663994D-97AB-4DA1-82D4-1DC8B08FF9FE}" type="presParOf" srcId="{E1463A8A-32BE-42BA-89B9-06DA72B6A9AF}" destId="{BFCF9F7F-A8BF-438B-BC14-E409E5788E11}" srcOrd="1" destOrd="0" presId="urn:microsoft.com/office/officeart/2005/8/layout/hierarchy4"/>
    <dgm:cxn modelId="{40C1F8FE-D080-4569-8737-282F20DBD1F0}" type="presParOf" srcId="{03219BE2-7160-400A-9BF2-E1FB9BA9D3FA}" destId="{D3230A1D-6FB2-41B7-9255-F7D7BC6DC12A}" srcOrd="1" destOrd="0" presId="urn:microsoft.com/office/officeart/2005/8/layout/hierarchy4"/>
    <dgm:cxn modelId="{B2A4EB7D-AD63-4714-B356-628B2A7FE84A}" type="presParOf" srcId="{03219BE2-7160-400A-9BF2-E1FB9BA9D3FA}" destId="{7D32ED53-DFEC-4CA4-A71D-B04D69EA258C}" srcOrd="2" destOrd="0" presId="urn:microsoft.com/office/officeart/2005/8/layout/hierarchy4"/>
    <dgm:cxn modelId="{F72FA049-57B3-48D9-AAD3-F07E80946632}" type="presParOf" srcId="{7D32ED53-DFEC-4CA4-A71D-B04D69EA258C}" destId="{F511120E-E4BF-4A18-801F-DBDE48644F11}" srcOrd="0" destOrd="0" presId="urn:microsoft.com/office/officeart/2005/8/layout/hierarchy4"/>
    <dgm:cxn modelId="{6C94575B-1105-4FC4-9F34-A8B34ACBEAD5}" type="presParOf" srcId="{7D32ED53-DFEC-4CA4-A71D-B04D69EA258C}" destId="{3624A7C6-661B-4DA3-ABAC-4594405FDA7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BBE9C-F2C2-4905-8C71-DED58DF42DDE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8DA86-46C9-4114-92BB-C1D66AB7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233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CFD05-43B8-41AE-B115-34F06318C55E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AB33D-2A6D-4690-8D7C-BB4BA2456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27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AB33D-2A6D-4690-8D7C-BB4BA245622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39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b="1" dirty="0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172F75-898D-4BD4-94E4-D3D62D0F6F67}" type="slidenum">
              <a:rPr lang="ru-RU" altLang="ru-RU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2486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altLang="ru-RU" smtClean="0"/>
          </a:p>
          <a:p>
            <a:endParaRPr lang="ru-RU" altLang="ru-RU" b="1" smtClean="0"/>
          </a:p>
          <a:p>
            <a:endParaRPr lang="ru-RU" altLang="ru-RU" smtClean="0"/>
          </a:p>
          <a:p>
            <a:pPr algn="just">
              <a:buFont typeface="Wingdings" panose="05000000000000000000" pitchFamily="2" charset="2"/>
              <a:buNone/>
            </a:pPr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B6CFAD-67D9-4FFF-AEC5-293C909C4C99}" type="slidenum">
              <a:rPr lang="ru-RU" altLang="ru-RU">
                <a:latin typeface="Calibri" panose="020F0502020204030204" pitchFamily="34" charset="0"/>
              </a:rPr>
              <a:pPr eaLnBrk="1" hangingPunct="1"/>
              <a:t>20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338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AB33D-2A6D-4690-8D7C-BB4BA245622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649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ru-RU" alt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B8656A6-CFC3-4D23-A9D1-2D82D4AFD207}" type="slidenum">
              <a:rPr lang="ru-RU" altLang="ru-RU"/>
              <a:pPr eaLnBrk="1" hangingPunct="1"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4187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defRPr/>
            </a:pPr>
            <a:endParaRPr lang="ru-RU" alt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A4013C-7D64-4940-B43F-1C9554252429}" type="slidenum">
              <a:rPr lang="ru-RU" altLang="ru-RU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8068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188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45F2B21-B9CF-4BEC-B327-79FF9F8D7AC1}" type="slidenum">
              <a:rPr lang="ru-RU" altLang="ru-RU"/>
              <a:pPr eaLnBrk="1" hangingPunct="1"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1683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189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C6104D9-1B08-4827-ABFB-A704E9DB420F}" type="slidenum">
              <a:rPr lang="ru-RU" altLang="ru-RU"/>
              <a:pPr eaLnBrk="1" hangingPunct="1"/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7478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12E7271-0EDC-4FA8-86F4-EF11F291C343}" type="slidenum">
              <a:rPr lang="ru-RU" altLang="ru-RU">
                <a:latin typeface="Calibri" panose="020F0502020204030204" pitchFamily="34" charset="0"/>
              </a:rPr>
              <a:pPr eaLnBrk="1" hangingPunct="1"/>
              <a:t>26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96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3B69C7-BFC3-4394-9C74-BFCAFFF47D73}" type="slidenum">
              <a:rPr lang="ru-RU" altLang="ru-RU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1037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9918A0-A6C1-40FD-A7C2-2FB14F376A46}" type="slidenum">
              <a:rPr lang="ru-RU" altLang="ru-RU">
                <a:latin typeface="Calibri" panose="020F0502020204030204" pitchFamily="34" charset="0"/>
              </a:rPr>
              <a:pPr eaLnBrk="1" hangingPunct="1"/>
              <a:t>28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082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AB33D-2A6D-4690-8D7C-BB4BA245622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330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E264C2A-278F-4CA5-8CB0-372800833620}" type="slidenum">
              <a:rPr lang="ru-RU" altLang="ru-RU">
                <a:latin typeface="Calibri" panose="020F0502020204030204" pitchFamily="34" charset="0"/>
              </a:rPr>
              <a:pPr eaLnBrk="1" hangingPunct="1"/>
              <a:t>29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36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06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799213-0E64-4134-915B-70A62A776F82}" type="slidenum">
              <a:rPr lang="ru-RU" altLang="ru-RU"/>
              <a:pPr eaLnBrk="1" hangingPunct="1"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146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207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8C86B49-8E73-4D44-A796-63BAD70A8498}" type="slidenum">
              <a:rPr lang="ru-RU" altLang="ru-RU"/>
              <a:pPr eaLnBrk="1" hangingPunct="1"/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8197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b="1" dirty="0" smtClean="0"/>
          </a:p>
        </p:txBody>
      </p:sp>
      <p:sp>
        <p:nvSpPr>
          <p:cNvPr id="208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1530C0-E56D-4B1D-92BA-332ADFCCF3D6}" type="slidenum">
              <a:rPr lang="ru-RU" altLang="ru-RU"/>
              <a:pPr eaLnBrk="1" hangingPunct="1"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9519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209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F6294B0-7FDF-4A62-B39D-6773DC66615E}" type="slidenum">
              <a:rPr lang="ru-RU" altLang="ru-RU"/>
              <a:pPr eaLnBrk="1" hangingPunct="1"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6503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ru-RU" altLang="ru-RU" dirty="0" smtClean="0"/>
          </a:p>
        </p:txBody>
      </p:sp>
      <p:sp>
        <p:nvSpPr>
          <p:cNvPr id="210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0258A6-2028-4894-B28A-1F28DF90EBB9}" type="slidenum">
              <a:rPr lang="ru-RU" altLang="ru-RU"/>
              <a:pPr eaLnBrk="1" hangingPunct="1"/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36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211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F814B1-D39A-4542-A8DC-05189FE63D79}" type="slidenum">
              <a:rPr lang="ru-RU" altLang="ru-RU"/>
              <a:pPr eaLnBrk="1" hangingPunct="1"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3801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212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7DA1A70-FD25-464E-B6AC-ADE0871059AD}" type="slidenum">
              <a:rPr lang="ru-RU" altLang="ru-RU"/>
              <a:pPr eaLnBrk="1" hangingPunct="1"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039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09B580-C746-46E3-B46A-EB698254DE76}" type="slidenum">
              <a:rPr lang="ru-RU" altLang="ru-RU"/>
              <a:pPr eaLnBrk="1" hangingPunct="1"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6417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endParaRPr lang="ru-RU" dirty="0" smtClean="0"/>
          </a:p>
        </p:txBody>
      </p:sp>
      <p:sp>
        <p:nvSpPr>
          <p:cNvPr id="2181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44F88E4-ECE9-41EB-A360-F0C1B0FA58AB}" type="slidenum">
              <a:rPr lang="ru-RU" altLang="ru-RU"/>
              <a:pPr eaLnBrk="1" hangingPunct="1"/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071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AB33D-2A6D-4690-8D7C-BB4BA245622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406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219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72F27C8-2E86-461C-8615-96E7E899C006}" type="slidenum">
              <a:rPr lang="ru-RU" altLang="ru-RU"/>
              <a:pPr eaLnBrk="1" hangingPunct="1"/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235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AB33D-2A6D-4690-8D7C-BB4BA245622C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0512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2263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D1B5D15-0A12-4C92-A80C-59643B5E715C}" type="slidenum">
              <a:rPr lang="ru-RU" altLang="ru-RU"/>
              <a:pPr eaLnBrk="1" hangingPunct="1"/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1906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2273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41E686E-C19D-45C1-A5EF-D7773A8A90B6}" type="slidenum">
              <a:rPr lang="ru-RU" altLang="ru-RU"/>
              <a:pPr eaLnBrk="1" hangingPunct="1"/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20346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2283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B1B493-D4F5-4579-85A6-1C0E17AFCAFA}" type="slidenum">
              <a:rPr lang="ru-RU" altLang="ru-RU"/>
              <a:pPr eaLnBrk="1" hangingPunct="1"/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94050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20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4A157B-C2BD-48E8-9598-D46DDDA7D03E}" type="slidenum">
              <a:rPr lang="ru-RU" altLang="ru-RU"/>
              <a:pPr eaLnBrk="1" hangingPunct="1"/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9480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232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A0F8096-F759-4917-8505-D328737DE62D}" type="slidenum">
              <a:rPr lang="ru-RU" altLang="ru-RU"/>
              <a:pPr eaLnBrk="1" hangingPunct="1"/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53052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2242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2BDDE2-B637-44C6-9C5C-22EA328DAA82}" type="slidenum">
              <a:rPr lang="ru-RU" altLang="ru-RU"/>
              <a:pPr eaLnBrk="1" hangingPunct="1"/>
              <a:t>48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01450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DBE0FC-6697-4BA5-A431-A254AF41A3B5}" type="slidenum">
              <a:rPr lang="ru-RU" altLang="ru-RU"/>
              <a:pPr/>
              <a:t>49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7372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Заметки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365419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AB33D-2A6D-4690-8D7C-BB4BA245622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2513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314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65EF9EE-AF9F-474D-B2F4-82E5805B8102}" type="slidenum">
              <a:rPr lang="ru-RU" altLang="ru-RU"/>
              <a:pPr eaLnBrk="1" hangingPunct="1"/>
              <a:t>51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53638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Этапы развития</a:t>
            </a:r>
          </a:p>
        </p:txBody>
      </p:sp>
      <p:sp>
        <p:nvSpPr>
          <p:cNvPr id="2345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6C4FCE8-300D-4663-9C8F-9295E0546AEF}" type="slidenum">
              <a:rPr lang="ru-RU" altLang="ru-RU"/>
              <a:pPr eaLnBrk="1" hangingPunct="1"/>
              <a:t>52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40207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b="1" smtClean="0"/>
          </a:p>
        </p:txBody>
      </p:sp>
      <p:sp>
        <p:nvSpPr>
          <p:cNvPr id="235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FC25BE3-7D18-48F4-8A03-D6B4C3F60B80}" type="slidenum">
              <a:rPr lang="ru-RU" altLang="ru-RU"/>
              <a:pPr eaLnBrk="1" hangingPunct="1"/>
              <a:t>53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94653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2396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3D90BA1-BE72-405E-9FAF-D2C6186D62B6}" type="slidenum">
              <a:rPr lang="ru-RU" altLang="ru-RU"/>
              <a:pPr eaLnBrk="1" hangingPunct="1"/>
              <a:t>54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5964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06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  <a:p>
            <a:endParaRPr lang="ru-RU" altLang="ru-RU" smtClean="0"/>
          </a:p>
        </p:txBody>
      </p:sp>
      <p:sp>
        <p:nvSpPr>
          <p:cNvPr id="2406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7B3CC37-8FA2-4B4B-8C35-11E58A133B44}" type="slidenum">
              <a:rPr lang="ru-RU" altLang="ru-RU"/>
              <a:pPr eaLnBrk="1" hangingPunct="1"/>
              <a:t>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75322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2426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C08CD34-EE66-4062-81D6-CEF29592D67F}" type="slidenum">
              <a:rPr lang="ru-RU" altLang="ru-RU"/>
              <a:pPr eaLnBrk="1" hangingPunct="1"/>
              <a:t>56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49236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47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447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20CA94-8A88-4CD2-BAC1-AD37A6C3511F}" type="slidenum">
              <a:rPr lang="ru-RU" altLang="ru-RU"/>
              <a:pPr eaLnBrk="1" hangingPunct="1"/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75900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2478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40CF15-57A7-4AD6-A5A1-52F22E3C568C}" type="slidenum">
              <a:rPr lang="ru-RU" altLang="ru-RU"/>
              <a:pPr eaLnBrk="1" hangingPunct="1"/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00442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488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E28E45-260D-4D8E-A595-74D3813DEDD0}" type="slidenum">
              <a:rPr lang="ru-RU" altLang="ru-RU"/>
              <a:pPr eaLnBrk="1" hangingPunct="1"/>
              <a:t>59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4681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2498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9EB1ACC-970F-46C4-A02F-6F7DEDA38086}" type="slidenum">
              <a:rPr lang="ru-RU" altLang="ru-RU"/>
              <a:pPr eaLnBrk="1" hangingPunct="1"/>
              <a:t>60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8267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AB33D-2A6D-4690-8D7C-BB4BA245622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3524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08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7A393B2-7F5F-40A6-83FA-55E9D5D61DF2}" type="slidenum">
              <a:rPr lang="ru-RU" altLang="ru-RU"/>
              <a:pPr eaLnBrk="1" hangingPunct="1"/>
              <a:t>61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94792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19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39D85E-B6E5-462D-9926-A82C38CB3BFF}" type="slidenum">
              <a:rPr lang="ru-RU" altLang="ru-RU"/>
              <a:pPr eaLnBrk="1" hangingPunct="1"/>
              <a:t>62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79242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29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29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DAE256B-2663-46D2-9114-E9C288F58E59}" type="slidenum">
              <a:rPr lang="ru-RU" altLang="ru-RU"/>
              <a:pPr eaLnBrk="1" hangingPunct="1"/>
              <a:t>63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11550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39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737A57E-4E87-4277-86BB-F020192FEB02}" type="slidenum">
              <a:rPr lang="ru-RU" altLang="ru-RU"/>
              <a:pPr eaLnBrk="1" hangingPunct="1"/>
              <a:t>64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72016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Заметки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7834782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Заметки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42385957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70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70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FD21990-FC38-4963-AE4A-E916897B7F48}" type="slidenum">
              <a:rPr lang="ru-RU" altLang="ru-RU"/>
              <a:pPr eaLnBrk="1" hangingPunct="1"/>
              <a:t>68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89194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80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740B381-2DBE-4C3C-8932-0F7101AE76EC}" type="slidenum">
              <a:rPr lang="ru-RU" altLang="ru-RU"/>
              <a:pPr eaLnBrk="1" hangingPunct="1"/>
              <a:t>69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98073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259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F01C501-E37D-4365-993B-73EBA49EB65C}" type="slidenum">
              <a:rPr lang="ru-RU" altLang="ru-RU"/>
              <a:pPr eaLnBrk="1" hangingPunct="1"/>
              <a:t>70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08726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ru-RU" dirty="0" smtClean="0"/>
              <a:t>Приказ разработан Минздравом России в рамках исполнения «майского» Указа Президента Российской Федерации № 598.</a:t>
            </a:r>
          </a:p>
          <a:p>
            <a:pPr>
              <a:defRPr/>
            </a:pPr>
            <a:r>
              <a:rPr lang="ru-RU" dirty="0" smtClean="0"/>
              <a:t>Порядком определяется маршрутизация пациентов при оказании им медицинской помощи по профилю «психиатрия-наркология», требования к структуре, материально-техническому оснащению и штатной численности медицинских организаций и их структурных подразделений, оказывающих медицинскую помощь по профилю «психиатрия-наркология».</a:t>
            </a:r>
          </a:p>
          <a:p>
            <a:pPr>
              <a:defRPr/>
            </a:pPr>
            <a:r>
              <a:rPr lang="ru-RU" dirty="0" smtClean="0"/>
              <a:t>Медицинская помощь по профилю "психиатрия-наркология" (далее - медицинская помощь) осуществляется в виде:</a:t>
            </a:r>
          </a:p>
          <a:p>
            <a:pPr>
              <a:defRPr/>
            </a:pPr>
            <a:r>
              <a:rPr lang="ru-RU" dirty="0" smtClean="0"/>
              <a:t>первичной медико-санитарной помощи;</a:t>
            </a:r>
          </a:p>
          <a:p>
            <a:pPr>
              <a:defRPr/>
            </a:pPr>
            <a:r>
              <a:rPr lang="ru-RU" dirty="0" smtClean="0"/>
              <a:t>скорой, в том числе скорой специализированной, медицинской помощи;</a:t>
            </a:r>
          </a:p>
          <a:p>
            <a:pPr>
              <a:defRPr/>
            </a:pPr>
            <a:r>
              <a:rPr lang="ru-RU" dirty="0" smtClean="0"/>
              <a:t>специализированной, за исключением высокотехнологичной, медицинской помощи.</a:t>
            </a:r>
          </a:p>
          <a:p>
            <a:pPr>
              <a:defRPr/>
            </a:pPr>
            <a:r>
              <a:rPr lang="ru-RU" dirty="0" smtClean="0"/>
              <a:t>Первичная медико-санитарная помощь включает мероприятия по профилактике, диагностике, лечению и медицинской реабилитации лиц с психическими расстройствами и (или) расстройствами поведения, связанными с употреблением </a:t>
            </a:r>
            <a:r>
              <a:rPr lang="ru-RU" dirty="0" err="1" smtClean="0"/>
              <a:t>психоактивных</a:t>
            </a:r>
            <a:r>
              <a:rPr lang="ru-RU" dirty="0" smtClean="0"/>
              <a:t> веществ, в том числе </a:t>
            </a:r>
            <a:r>
              <a:rPr lang="ru-RU" b="1" dirty="0" smtClean="0"/>
              <a:t>несовершеннолетних граждан.</a:t>
            </a:r>
          </a:p>
          <a:p>
            <a:pPr>
              <a:defRPr/>
            </a:pPr>
            <a:r>
              <a:rPr lang="ru-RU" dirty="0" smtClean="0"/>
              <a:t>Наиболее важными изменениями в порядке диспансерного наблюдения являются сокращение сроков диспансерного наблюдения за больными наркоманией с 5 до 3 лет. При этом порядком предусмотрено обязательное регулярное проведение лабораторных исследований, подтверждающих воздержание от употребления </a:t>
            </a:r>
            <a:r>
              <a:rPr lang="ru-RU" dirty="0" err="1" smtClean="0"/>
              <a:t>психоактивных</a:t>
            </a:r>
            <a:r>
              <a:rPr lang="ru-RU" dirty="0" smtClean="0"/>
              <a:t> веществ (алкоголя, наркотиков) лицами, находящимися под диспансерным наблюдением. 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</p:txBody>
      </p:sp>
      <p:sp>
        <p:nvSpPr>
          <p:cNvPr id="260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CB58701-286F-4E56-8D29-E91CB6E487BB}" type="slidenum">
              <a:rPr lang="ru-RU" altLang="ru-RU"/>
              <a:pPr eaLnBrk="1" hangingPunct="1"/>
              <a:t>71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238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AB33D-2A6D-4690-8D7C-BB4BA245622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2346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ru-RU" altLang="ru-RU" smtClean="0"/>
              <a:t>Дезинтоксикация и снятие симптомов ломки — это только первый этап излечения наркомании. Из-за сильной психологической зависимости неизбежен срыв и возврат к запрещенным веществам. Чтобы заново научиться жить в трезвом мире, человеку необходимо пройти длительную реабилитацию.</a:t>
            </a:r>
          </a:p>
          <a:p>
            <a:r>
              <a:rPr lang="ru-RU" altLang="ru-RU" smtClean="0"/>
              <a:t>Главные проблемы реабилитации наркозависимых — это пассивность больного и отношение окружающих. Они вначале отказываются видеть проблему или не знают, как с ней бороться, а потом теряют терпение и начинают осуждать и ругать человека. Из-за конфликтов с близкими у больного только возрастает желание употребить наркотик, который временно избавляет его от всех трудностей взаимоотношений.</a:t>
            </a:r>
          </a:p>
          <a:p>
            <a:r>
              <a:rPr lang="ru-RU" altLang="ru-RU" smtClean="0"/>
              <a:t>Реабилитация возможна исключительно на добровольной основе. Человек должен принять проблему и осознать последствия, к которым она может привести. Объяснить это наркозависимым сложно, ведь большинство из них уверены, что могут бросить употреблять наркотики в любой момент.</a:t>
            </a:r>
          </a:p>
          <a:p>
            <a:r>
              <a:rPr lang="ru-RU" altLang="ru-RU" smtClean="0"/>
              <a:t>Большинство больных соглашаются на реабилитацию только после критического момента — например, передозировки или смерти их друзей. При этом многие признаются, что обратиться к врачу им мешал страх осуждения со стороны окружающих или боязнь признаться самим себе в том, что проблема существует. Ее до последнего отказывается принимать нарушенная психика. Таким образом, именно дно жизни, является единственной точкой опоры для того, чтобы принять решение обратиться за помощью и начать долгий, тернистый путь на пути к ремиссии.</a:t>
            </a:r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4F30798-D9D5-4346-BC5B-AF10020BE833}" type="slidenum">
              <a:rPr lang="ru-RU" altLang="ru-RU"/>
              <a:pPr eaLnBrk="1" hangingPunct="1"/>
              <a:t>72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25702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Социальная реабилитация - комплекс мер, направленных на восстановление человека в правах, социальном статусе, здоровье, дееспособности. Этот процесс нацелен не только на восстановление способности человека к жизнедеятельности в социальной среде, но и самой социальной среды, условий жизнедеятельности, нарушенных или ограниченных по каким-либо причинам.</a:t>
            </a:r>
          </a:p>
          <a:p>
            <a:r>
              <a:rPr lang="ru-RU" altLang="ru-RU" dirty="0" smtClean="0"/>
              <a:t>В практической социальной работе реабилитационная помощь оказывается различным категориям нуждающимся. В зависимости от этого определяются и важнейшие направления реабилитационной деятельности. Главное – понимать, что </a:t>
            </a:r>
            <a:r>
              <a:rPr lang="ru-RU" altLang="ru-RU" dirty="0" err="1" smtClean="0"/>
              <a:t>наркомание</a:t>
            </a:r>
            <a:r>
              <a:rPr lang="ru-RU" altLang="ru-RU" dirty="0" smtClean="0"/>
              <a:t> – это серьезное заболевание, а не преступление.</a:t>
            </a:r>
          </a:p>
          <a:p>
            <a:r>
              <a:rPr lang="ru-RU" altLang="ru-RU" dirty="0" smtClean="0"/>
              <a:t>В рамках социально-реабилитационной деятельности обычно выделяют различные уровни, в их числе обычно называют: медико-социальный, профессионально-трудовой, социально-психологический, социально-ролевой, социально-бытовой, социально-правовой.</a:t>
            </a:r>
          </a:p>
        </p:txBody>
      </p:sp>
      <p:sp>
        <p:nvSpPr>
          <p:cNvPr id="262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27A77A-4449-4666-9EFA-DCE5F5530672}" type="slidenum">
              <a:rPr lang="ru-RU" altLang="ru-RU"/>
              <a:pPr eaLnBrk="1" hangingPunct="1"/>
              <a:t>73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76064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263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0ED8D95-B9BE-42A4-BC0A-62404378B8C6}" type="slidenum">
              <a:rPr lang="ru-RU" altLang="ru-RU"/>
              <a:pPr eaLnBrk="1" hangingPunct="1"/>
              <a:t>74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3828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 dirty="0" smtClean="0"/>
              <a:t>В социальной реабилитации взрослого населения широко используются группы само- и взаимопомощи наркологических больных, а также их родственников - например, работающие по так называемой </a:t>
            </a:r>
            <a:r>
              <a:rPr lang="ru-RU" b="1" dirty="0" smtClean="0"/>
              <a:t>12-шаговой программе группы «Анонимных Наркоманов». </a:t>
            </a:r>
            <a:r>
              <a:rPr lang="ru-RU" dirty="0" smtClean="0"/>
              <a:t>В процессе общения бывшие наркоманы рассказывают, как они стали наркоманами, к чему это привело, как они учились жить без наркотиков. Такое общение укрепляет волю только что вступивших на путь избавления от наркотической зависимости людей, внушает надежду.</a:t>
            </a:r>
          </a:p>
          <a:p>
            <a:pPr>
              <a:defRPr/>
            </a:pPr>
            <a:r>
              <a:rPr lang="ru-RU" dirty="0" smtClean="0"/>
              <a:t>Большое распространение получила </a:t>
            </a:r>
            <a:r>
              <a:rPr lang="ru-RU" b="1" dirty="0" smtClean="0"/>
              <a:t>психотерапия,</a:t>
            </a:r>
            <a:r>
              <a:rPr lang="ru-RU" dirty="0" smtClean="0"/>
              <a:t> а точнее, развивающие методы (преимущественно групповые), как ситуационно-ролевой тренинг, клиент-центрированная, когнитивная, рационально-эмотивная, экзистенциональный анализ, </a:t>
            </a:r>
            <a:r>
              <a:rPr lang="ru-RU" dirty="0" err="1" smtClean="0"/>
              <a:t>гештальт</a:t>
            </a:r>
            <a:r>
              <a:rPr lang="ru-RU" dirty="0" smtClean="0"/>
              <a:t>-терапия, </a:t>
            </a:r>
            <a:r>
              <a:rPr lang="ru-RU" dirty="0" err="1" smtClean="0"/>
              <a:t>копинг</a:t>
            </a:r>
            <a:r>
              <a:rPr lang="ru-RU" dirty="0" smtClean="0"/>
              <a:t>-терапия, континуальная психотерапия и другие. Развивающие методы направляются на мобилизацию ресурсов и развитие личности пациента.</a:t>
            </a:r>
          </a:p>
          <a:p>
            <a:pPr>
              <a:defRPr/>
            </a:pPr>
            <a:r>
              <a:rPr lang="ru-RU" dirty="0" smtClean="0"/>
              <a:t>Важное значение имеют также методы, нацеленные на повышение уровня психофизиологической, эмоциональной и поведенческой </a:t>
            </a:r>
            <a:r>
              <a:rPr lang="ru-RU" dirty="0" err="1" smtClean="0"/>
              <a:t>саморегуляции</a:t>
            </a:r>
            <a:r>
              <a:rPr lang="ru-RU" dirty="0" smtClean="0"/>
              <a:t>, такие, как </a:t>
            </a:r>
            <a:r>
              <a:rPr lang="ru-RU" b="1" dirty="0" smtClean="0"/>
              <a:t>аутогенная тренировка</a:t>
            </a:r>
            <a:r>
              <a:rPr lang="ru-RU" dirty="0" smtClean="0"/>
              <a:t>.</a:t>
            </a:r>
          </a:p>
          <a:p>
            <a:pPr>
              <a:defRPr/>
            </a:pPr>
            <a:r>
              <a:rPr lang="ru-RU" dirty="0" smtClean="0"/>
              <a:t>Особое место занимает </a:t>
            </a:r>
            <a:r>
              <a:rPr lang="ru-RU" b="1" dirty="0" smtClean="0"/>
              <a:t>семейная терапия</a:t>
            </a:r>
            <a:r>
              <a:rPr lang="ru-RU" dirty="0" smtClean="0"/>
              <a:t>, решающая проблемы преодоления патологической </a:t>
            </a:r>
            <a:r>
              <a:rPr lang="ru-RU" dirty="0" err="1" smtClean="0"/>
              <a:t>созависимости</a:t>
            </a:r>
            <a:r>
              <a:rPr lang="ru-RU" dirty="0" smtClean="0"/>
              <a:t> членов семей больных, гармонизации семейных отношений, оказания семьям психологической поддержки.</a:t>
            </a:r>
          </a:p>
          <a:p>
            <a:pPr>
              <a:defRPr/>
            </a:pPr>
            <a:r>
              <a:rPr lang="ru-RU" dirty="0" smtClean="0"/>
              <a:t>Стержневой элемент реабилитационной работы – это </a:t>
            </a:r>
            <a:r>
              <a:rPr lang="ru-RU" b="1" dirty="0" smtClean="0"/>
              <a:t>обеспечение постоянной занятости пациентов</a:t>
            </a:r>
            <a:r>
              <a:rPr lang="ru-RU" dirty="0" smtClean="0"/>
              <a:t>, определяющее режим работы специализированных структур, насыщение его специальными психолого-психотерапевтическими занятиями, оздоровительными процедурами, деятельностью по самообслуживанию. Особое значение здесь имеет </a:t>
            </a:r>
            <a:r>
              <a:rPr lang="ru-RU" b="1" dirty="0" smtClean="0"/>
              <a:t>терапия занятостью трудом</a:t>
            </a:r>
            <a:r>
              <a:rPr lang="ru-RU" dirty="0" smtClean="0"/>
              <a:t>, которая должна представлять собой все более усложняющийся социально-трудовой тренинг, ставящий своей конечной целью профессиональную подготовку пациентов, овладение ими специальностями, закрепление навыков самостоятельной жизни, </a:t>
            </a:r>
            <a:r>
              <a:rPr lang="ru-RU" dirty="0" err="1" smtClean="0"/>
              <a:t>самообеспечения</a:t>
            </a:r>
            <a:r>
              <a:rPr lang="ru-RU" dirty="0" smtClean="0"/>
              <a:t>.</a:t>
            </a:r>
          </a:p>
          <a:p>
            <a:pPr>
              <a:defRPr/>
            </a:pPr>
            <a:r>
              <a:rPr lang="ru-RU" dirty="0" smtClean="0"/>
              <a:t>Все перечисленные методы входят в единую лечебно-реабилитационную программу, и используются в различных видах реабилитации. Разработка различных программ реабилитации наркологических больных ставит целью </a:t>
            </a:r>
            <a:r>
              <a:rPr lang="ru-RU" dirty="0" err="1" smtClean="0"/>
              <a:t>реадаптацию</a:t>
            </a:r>
            <a:r>
              <a:rPr lang="ru-RU" dirty="0" smtClean="0"/>
              <a:t> и </a:t>
            </a:r>
            <a:r>
              <a:rPr lang="ru-RU" dirty="0" err="1" smtClean="0"/>
              <a:t>ресоциализацию</a:t>
            </a:r>
            <a:r>
              <a:rPr lang="ru-RU" dirty="0" smtClean="0"/>
              <a:t> наркозависимого и его семьи.</a:t>
            </a:r>
          </a:p>
          <a:p>
            <a:pPr>
              <a:defRPr/>
            </a:pPr>
            <a:r>
              <a:rPr lang="ru-RU" dirty="0" smtClean="0"/>
              <a:t>В работе </a:t>
            </a:r>
            <a:r>
              <a:rPr lang="ru-RU" u="sng" dirty="0" smtClean="0"/>
              <a:t>с несовершеннолетними </a:t>
            </a:r>
            <a:r>
              <a:rPr lang="ru-RU" dirty="0" smtClean="0"/>
              <a:t>акцент делается на оказание психолого-педагогической и социально-педагогической помощи, включающую в себя комплекс индивидуальных и групповых занятий, учитывающих уровень реабилитационного потенциала, работу с </a:t>
            </a:r>
            <a:r>
              <a:rPr lang="ru-RU" dirty="0" err="1" smtClean="0"/>
              <a:t>созависимыми</a:t>
            </a:r>
            <a:r>
              <a:rPr lang="ru-RU" dirty="0" smtClean="0"/>
              <a:t>, оказание помощи по возвращению в образовательную организацию, подбор индивидуального образовательного маршрута, сопровождение.</a:t>
            </a:r>
            <a:endParaRPr lang="ru-RU" dirty="0"/>
          </a:p>
        </p:txBody>
      </p:sp>
      <p:sp>
        <p:nvSpPr>
          <p:cNvPr id="264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4CD7E64-68C1-4980-B3DD-2E0EC6FCBBE4}" type="slidenum">
              <a:rPr lang="ru-RU" altLang="ru-RU"/>
              <a:pPr eaLnBrk="1" hangingPunct="1"/>
              <a:t>75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17447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5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265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76DBD39-93E5-4266-B991-9A696153EED5}" type="slidenum">
              <a:rPr lang="ru-RU" altLang="ru-RU"/>
              <a:pPr eaLnBrk="1" hangingPunct="1"/>
              <a:t>76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0038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0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03726E-1D03-48B5-B2ED-F94EA5B09B12}" type="slidenum">
              <a:rPr lang="ru-RU" altLang="ru-RU"/>
              <a:pPr eaLnBrk="1" hangingPunct="1"/>
              <a:t>78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990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AB33D-2A6D-4690-8D7C-BB4BA245622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87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AB33D-2A6D-4690-8D7C-BB4BA245622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394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CA84E20-0ECD-4072-8A03-6ADFFB88DEDB}" type="slidenum">
              <a:rPr lang="ru-RU" altLang="ru-RU">
                <a:latin typeface="Calibri" panose="020F0502020204030204" pitchFamily="34" charset="0"/>
              </a:rPr>
              <a:pPr eaLnBrk="1" hangingPunct="1"/>
              <a:t>18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0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B61BEF0D-F0BB-DE4B-95CE-6DB70DBA9567}" type="datetimeFigureOut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F53F3-BD6E-40AB-A098-FC1D9BF5EFE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F2773-3704-45D0-86E4-DD8B5030C994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82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11/16/2020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mailto:cpnn@bk.ru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71.jpeg"/><Relationship Id="rId9" Type="http://schemas.openxmlformats.org/officeDocument/2006/relationships/hyperlink" Target="http://vk.com/public77316748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3085" y="0"/>
            <a:ext cx="11425881" cy="299629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Психолого-педагогическая профилактика </a:t>
            </a:r>
            <a:r>
              <a:rPr lang="ru-RU" sz="3600" b="1" dirty="0" err="1" smtClean="0">
                <a:solidFill>
                  <a:srgbClr val="002060"/>
                </a:solidFill>
              </a:rPr>
              <a:t>девиантного</a:t>
            </a:r>
            <a:r>
              <a:rPr lang="ru-RU" sz="3600" b="1" dirty="0" smtClean="0">
                <a:solidFill>
                  <a:srgbClr val="002060"/>
                </a:solidFill>
              </a:rPr>
              <a:t> поведения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Эффективные современные технологии организации работы с несовершеннолетними по профилактике асоциального поведения</a:t>
            </a:r>
            <a:endParaRPr lang="ru-RU" sz="36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20065" y="4077730"/>
            <a:ext cx="6977449" cy="1194485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 smtClean="0">
                <a:solidFill>
                  <a:srgbClr val="002060"/>
                </a:solidFill>
              </a:rPr>
              <a:t>Дичина Наталья Юрьевна </a:t>
            </a:r>
          </a:p>
          <a:p>
            <a:pPr algn="r"/>
            <a:r>
              <a:rPr lang="ru-RU" sz="1600" b="1" i="1" dirty="0" smtClean="0">
                <a:solidFill>
                  <a:srgbClr val="002060"/>
                </a:solidFill>
              </a:rPr>
              <a:t>кандидат педагогических наук, доцент</a:t>
            </a:r>
          </a:p>
        </p:txBody>
      </p:sp>
    </p:spTree>
    <p:extLst>
      <p:ext uri="{BB962C8B-B14F-4D97-AF65-F5344CB8AC3E}">
        <p14:creationId xmlns:p14="http://schemas.microsoft.com/office/powerpoint/2010/main" val="20906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59312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b="1" dirty="0"/>
              <a:t>К теории вопроса…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526397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обуславливающие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отклоняющегося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Беличевой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С.А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фактор;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s://pp.vk.me/c543101/v543101434/5beb/QJIqqanH5e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5618" y="4545875"/>
            <a:ext cx="2196782" cy="1822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 descr="http://gorlovka.ua/Images/NewsArticle/1LJ/_1LJ8DeJkEfv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013" y="2359636"/>
            <a:ext cx="1981597" cy="186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849" y="228600"/>
            <a:ext cx="11747156" cy="9164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К теории вопроса…</a:t>
            </a:r>
            <a:r>
              <a:rPr lang="ru-RU" sz="2800" dirty="0"/>
              <a:t/>
            </a:r>
            <a:br>
              <a:rPr lang="ru-RU" sz="2800" dirty="0"/>
            </a:b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4270" y="1145059"/>
            <a:ext cx="11082687" cy="4912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поведении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 </a:t>
            </a:r>
            <a:r>
              <a:rPr lang="ru-RU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Беличевой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С.А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pPr algn="just">
              <a:buNone/>
            </a:pP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отклонения: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корыстной ориентации;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агрессивной ориентации; 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социально-пассивного типа.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144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494792"/>
              </p:ext>
            </p:extLst>
          </p:nvPr>
        </p:nvGraphicFramePr>
        <p:xfrm>
          <a:off x="584883" y="285730"/>
          <a:ext cx="11121084" cy="6215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271"/>
                <a:gridCol w="2780271"/>
                <a:gridCol w="2780271"/>
                <a:gridCol w="2780271"/>
              </a:tblGrid>
              <a:tr h="404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Поведение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Девиантное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Делинквентное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Криминальное </a:t>
                      </a:r>
                    </a:p>
                  </a:txBody>
                  <a:tcPr marL="44450" marR="44450" marT="0" marB="0"/>
                </a:tc>
              </a:tr>
              <a:tr h="30151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Определение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Отклоняющееся поведение, связанное с нарушением соответствующих возрасту социальных норм и правил поведения, данный тип поведения обусловлен какой-либо ситуацией, не влекущий уголовной ответственности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Повторяющиеся асоциальные проступки детей, которые складываются в определенный устойчивый стереотип поведения, нарушающих правовые нормы, но не влекущих уголовной ответственности из-за их ограниченной общественной опасности или не достижением ребенком возраста с которого начинается уголовная ответственность 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Противоправный поступок, который при достижении возраста уголовной ответственности служит основанием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для возбуждения уголовного дела и квалифицируется по определенным статьям уголовного кодекса</a:t>
                      </a:r>
                    </a:p>
                  </a:txBody>
                  <a:tcPr marL="44450" marR="44450" marT="0" marB="0"/>
                </a:tc>
              </a:tr>
              <a:tr h="27951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Основные проявления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Демонстрация, агрессия, вызов, самовольное и систематическое отклонение от учебы или трудовой деятельности, уходы из дома и бродяжничество, пьянство и алкоголизм, наркотизация и связанные с ней асоциальные действия, проституция, попытки суицида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и т.д.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Оскорбления, побои, поджоги, садистские действия, направленные, против личности человека, вымогательства, угоны автотранспорта, распространение и продажа наркотиков 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Проявления девиантного и </a:t>
                      </a: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делинквентного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 поведения при достижении возраста уголовной наказуемости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3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7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76276" y="1"/>
            <a:ext cx="109347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Оценка поведения подростка как девиан</a:t>
            </a:r>
            <a:r>
              <a:rPr lang="ru-RU" b="1" dirty="0">
                <a:solidFill>
                  <a:srgbClr val="002060"/>
                </a:solidFill>
              </a:rPr>
              <a:t>т</a:t>
            </a:r>
            <a:r>
              <a:rPr lang="ru-RU" b="1" dirty="0" smtClean="0">
                <a:solidFill>
                  <a:srgbClr val="002060"/>
                </a:solidFill>
              </a:rPr>
              <a:t>ного должно учитывать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19150" y="1209675"/>
            <a:ext cx="10701867" cy="5250393"/>
          </a:xfrm>
        </p:spPr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-культурную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природу отклоняющегося поведения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личности;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девиантного поведения может выступать в  форме общественного осуждения либо применения социальных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санкций;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отклоняющегося поведения является нанесение реального ущерба окружающим людям и обществу, а также самому субъекту такого поведения в различных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формах;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носит стойко повторяющийся характер (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многократное или длительное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отклоняющееся поведение не выходит за пределы медицинской нормы и не должно отождествляться с психическими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заболеваниями;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отклоняющееся поведение имеет выраженное индивидуальное и возрастно-половое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своеобразие.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87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95326" y="0"/>
            <a:ext cx="10915650" cy="9620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риска возникновения девиантного поведения в подростковом возрасте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9100" y="1517650"/>
            <a:ext cx="11191875" cy="4540250"/>
          </a:xfrm>
        </p:spPr>
        <p:txBody>
          <a:bodyPr>
            <a:normAutofit lnSpcReduction="10000"/>
          </a:bodyPr>
          <a:lstStyle/>
          <a:p>
            <a:pPr marL="514350" indent="-514350" algn="just">
              <a:buFont typeface="+mj-lt"/>
              <a:buAutoNum type="arabicParenR"/>
            </a:pPr>
            <a:r>
              <a:rPr lang="ru-RU" sz="2800" dirty="0" smtClean="0">
                <a:latin typeface="Times New Roman"/>
                <a:cs typeface="Times New Roman"/>
              </a:rPr>
              <a:t>подростки </a:t>
            </a:r>
            <a:r>
              <a:rPr lang="ru-RU" sz="2800" dirty="0">
                <a:latin typeface="Times New Roman"/>
                <a:cs typeface="Times New Roman"/>
              </a:rPr>
              <a:t>с трудностями преодоления </a:t>
            </a:r>
            <a:r>
              <a:rPr lang="ru-RU" sz="2800" dirty="0" smtClean="0">
                <a:latin typeface="Times New Roman"/>
                <a:cs typeface="Times New Roman"/>
              </a:rPr>
              <a:t>негативной </a:t>
            </a:r>
            <a:r>
              <a:rPr lang="ru-RU" sz="2800" dirty="0">
                <a:latin typeface="Times New Roman"/>
                <a:cs typeface="Times New Roman"/>
              </a:rPr>
              <a:t>фазы подросткового возраста; 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ru-RU" sz="2800" dirty="0" smtClean="0">
                <a:latin typeface="Times New Roman"/>
                <a:cs typeface="Times New Roman"/>
              </a:rPr>
              <a:t>дети </a:t>
            </a:r>
            <a:r>
              <a:rPr lang="ru-RU" sz="2800" dirty="0">
                <a:latin typeface="Times New Roman"/>
                <a:cs typeface="Times New Roman"/>
              </a:rPr>
              <a:t>из дисгармоничных, асоциальных и неполных </a:t>
            </a:r>
            <a:r>
              <a:rPr lang="ru-RU" sz="2800" dirty="0" smtClean="0">
                <a:latin typeface="Times New Roman"/>
                <a:cs typeface="Times New Roman"/>
              </a:rPr>
              <a:t>семей̆</a:t>
            </a:r>
            <a:r>
              <a:rPr lang="ru-RU" sz="2800" dirty="0">
                <a:latin typeface="Times New Roman"/>
                <a:cs typeface="Times New Roman"/>
              </a:rPr>
              <a:t>; 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ru-RU" sz="2800" dirty="0" smtClean="0">
                <a:latin typeface="Times New Roman"/>
                <a:cs typeface="Times New Roman"/>
              </a:rPr>
              <a:t>подростки </a:t>
            </a:r>
            <a:r>
              <a:rPr lang="ru-RU" sz="2800" dirty="0">
                <a:latin typeface="Times New Roman"/>
                <a:cs typeface="Times New Roman"/>
              </a:rPr>
              <a:t>с </a:t>
            </a:r>
            <a:r>
              <a:rPr lang="ru-RU" sz="2800" dirty="0" smtClean="0">
                <a:latin typeface="Times New Roman"/>
                <a:cs typeface="Times New Roman"/>
              </a:rPr>
              <a:t>хронической </a:t>
            </a:r>
            <a:r>
              <a:rPr lang="ru-RU" sz="2800" dirty="0" err="1">
                <a:latin typeface="Times New Roman"/>
                <a:cs typeface="Times New Roman"/>
              </a:rPr>
              <a:t>неуспешностью</a:t>
            </a:r>
            <a:r>
              <a:rPr lang="ru-RU" sz="2800" dirty="0">
                <a:latin typeface="Times New Roman"/>
                <a:cs typeface="Times New Roman"/>
              </a:rPr>
              <a:t> в школе и низким уровнем академических достижений; 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ru-RU" sz="2800" dirty="0" smtClean="0">
                <a:latin typeface="Times New Roman"/>
                <a:cs typeface="Times New Roman"/>
              </a:rPr>
              <a:t>подростки </a:t>
            </a:r>
            <a:r>
              <a:rPr lang="ru-RU" sz="2800" dirty="0">
                <a:latin typeface="Times New Roman"/>
                <a:cs typeface="Times New Roman"/>
              </a:rPr>
              <a:t>с </a:t>
            </a:r>
            <a:r>
              <a:rPr lang="ru-RU" sz="2800" dirty="0" smtClean="0">
                <a:latin typeface="Times New Roman"/>
                <a:cs typeface="Times New Roman"/>
              </a:rPr>
              <a:t>неудовлетворенной потребностью </a:t>
            </a:r>
            <a:r>
              <a:rPr lang="ru-RU" sz="2800" dirty="0">
                <a:latin typeface="Times New Roman"/>
                <a:cs typeface="Times New Roman"/>
              </a:rPr>
              <a:t>в социальном признании группами сверстников и </a:t>
            </a:r>
            <a:r>
              <a:rPr lang="ru-RU" sz="2800" dirty="0" smtClean="0">
                <a:latin typeface="Times New Roman"/>
                <a:cs typeface="Times New Roman"/>
              </a:rPr>
              <a:t>депривацией </a:t>
            </a:r>
            <a:r>
              <a:rPr lang="ru-RU" sz="2800" dirty="0">
                <a:latin typeface="Times New Roman"/>
                <a:cs typeface="Times New Roman"/>
              </a:rPr>
              <a:t>потребности в </a:t>
            </a:r>
            <a:r>
              <a:rPr lang="ru-RU" sz="2800" dirty="0" err="1">
                <a:latin typeface="Times New Roman"/>
                <a:cs typeface="Times New Roman"/>
              </a:rPr>
              <a:t>аффилиации</a:t>
            </a:r>
            <a:r>
              <a:rPr lang="ru-RU" sz="2800" dirty="0">
                <a:latin typeface="Times New Roman"/>
                <a:cs typeface="Times New Roman"/>
              </a:rPr>
              <a:t> (изолированные, изгои, жертвы школьного преследования</a:t>
            </a:r>
            <a:r>
              <a:rPr lang="ru-RU" sz="2800" dirty="0" smtClean="0">
                <a:latin typeface="Times New Roman"/>
                <a:cs typeface="Times New Roman"/>
              </a:rPr>
              <a:t>);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подростки, находящиеся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 опасном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положении.</a:t>
            </a:r>
            <a:r>
              <a:rPr lang="ru-RU" sz="2800" dirty="0" smtClean="0">
                <a:latin typeface="Times New Roman"/>
                <a:cs typeface="Times New Roman"/>
              </a:rPr>
              <a:t> </a:t>
            </a:r>
            <a:endParaRPr lang="ru-RU" sz="2800" dirty="0">
              <a:latin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51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399"/>
            <a:ext cx="10972800" cy="892629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140822"/>
            <a:ext cx="10972800" cy="5016137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находящийся в социально опасном положении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— лицо, которое вследствие безнадзорности или беспризорности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 обстановке, представляющей опасность для его жизни или здоровья либо не отвечающей требованиям к его воспитанию или содержанию, либо совершает правонарушение или антиобщественные действия.</a:t>
            </a:r>
          </a:p>
          <a:p>
            <a:pPr marL="0" indent="0" algn="just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Антиобщественные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действия несовершеннолетнего, выражающиеся в систематическом употреблении наркотических средств, психотропных и (или) одурманивающих веществ, алкогольной и спиртосодержащей продукции, занятии проституцией, бродяжничеством или попрошайничеством, а также иные действия, нарушающие права и законные интересы других лиц.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2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06582" y="1812043"/>
            <a:ext cx="93530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профилактики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аддиктивного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 среди несовершеннолетних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littleone.ru/public/img/articles/more/raznoe/article_1371/article_1371_1445211125293_depositphotos_7771079_m-2015.jpg">
            <a:extLst>
              <a:ext uri="{FF2B5EF4-FFF2-40B4-BE49-F238E27FC236}">
                <a16:creationId xmlns:a16="http://schemas.microsoft.com/office/drawing/2014/main" xmlns="" id="{D613511B-6619-4FC3-8094-4B2BEF573C2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7" y="62906"/>
            <a:ext cx="1806238" cy="138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masterinvestor.co.uk/wp-content/uploads/2015/11/p2p.jpg">
            <a:extLst>
              <a:ext uri="{FF2B5EF4-FFF2-40B4-BE49-F238E27FC236}">
                <a16:creationId xmlns:a16="http://schemas.microsoft.com/office/drawing/2014/main" xmlns="" id="{58DA87FA-0E03-4F4E-8D32-FE0F1C4E2CE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761" y="132680"/>
            <a:ext cx="2075340" cy="1679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80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Аддиктивное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addiction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склонность)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форм деструктивного поведения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выражается в стремлении к уходу от реальности путем изменения своего психического состояния посредством приема некоторых веществ или постоянной фиксации внимания на определенных предметах или активностях (видах деятельности), что сопровождается развитием интенсивных эмоций. </a:t>
            </a:r>
          </a:p>
        </p:txBody>
      </p:sp>
    </p:spTree>
    <p:extLst>
      <p:ext uri="{BB962C8B-B14F-4D97-AF65-F5344CB8AC3E}">
        <p14:creationId xmlns:p14="http://schemas.microsoft.com/office/powerpoint/2010/main" val="161502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38438" y="1214438"/>
            <a:ext cx="7143750" cy="3429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1738314" y="0"/>
            <a:ext cx="8929687" cy="1143000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профилактической работы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(политика образовательной организации)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09875" y="1357313"/>
            <a:ext cx="2071688" cy="1428750"/>
          </a:xfrm>
          <a:prstGeom prst="roundRect">
            <a:avLst/>
          </a:prstGeom>
          <a:solidFill>
            <a:srgbClr val="D3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39000" y="1357313"/>
            <a:ext cx="2286000" cy="1428750"/>
          </a:xfrm>
          <a:prstGeom prst="roundRect">
            <a:avLst/>
          </a:prstGeom>
          <a:solidFill>
            <a:srgbClr val="D3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Родители/</a:t>
            </a:r>
          </a:p>
          <a:p>
            <a:pPr>
              <a:defRPr/>
            </a:pPr>
            <a:r>
              <a:rPr lang="ru-RU" sz="1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законные представители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09938" y="2928938"/>
            <a:ext cx="6286500" cy="1643062"/>
          </a:xfrm>
          <a:prstGeom prst="roundRect">
            <a:avLst/>
          </a:prstGeom>
          <a:solidFill>
            <a:srgbClr val="D3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КДНиЗП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АНК, ГУ МВД РФ, ПДН,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учреждения здравоохранения, 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учреждения дополнительного образования,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общественные/ некоммерческие организации,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иные заинтересованные органы</a:t>
            </a:r>
          </a:p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53001" y="1357313"/>
            <a:ext cx="2143125" cy="1428750"/>
          </a:xfrm>
          <a:prstGeom prst="roundRect">
            <a:avLst/>
          </a:prstGeom>
          <a:solidFill>
            <a:srgbClr val="D3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Обучающиеся</a:t>
            </a:r>
          </a:p>
          <a:p>
            <a:pPr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8" name="Picture 6" descr="http://www.playcast.ru/uploads/2015/09/25/151989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0"/>
          <a:stretch>
            <a:fillRect/>
          </a:stretch>
        </p:blipFill>
        <p:spPr bwMode="auto">
          <a:xfrm>
            <a:off x="5524501" y="1857375"/>
            <a:ext cx="7969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4" descr="http://hcenter-irk.info/sites/default/files/semja_klip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4" r="31818"/>
          <a:stretch>
            <a:fillRect/>
          </a:stretch>
        </p:blipFill>
        <p:spPr bwMode="auto">
          <a:xfrm>
            <a:off x="8810625" y="1500189"/>
            <a:ext cx="63023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2" descr="http://savacaduk.caduk.ru/images/adb9f7a0f896613de5f95a6bf98c767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1571625"/>
            <a:ext cx="8572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0" descr="http://iocryb.ru:1122/mediawiki/images/d/dc/Seti_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9" y="3143250"/>
            <a:ext cx="1570037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738314" y="4786314"/>
            <a:ext cx="8715375" cy="71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Стратегия реализации государственной политики профилактики вовлечения в незаконное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наркопотребление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обучающихся образовательных организаций определяет направления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антинаркотической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деятельности.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74825" y="5589589"/>
            <a:ext cx="8642350" cy="92868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 государственный образовательный стандарт   общего образования (Приказ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РФ от 17 декабря 2010 г. № 1897 «Об утверждении федерального государственного образовательного стандарта основного общего образования»)                                   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воспитания и социализации (пункт 18.2.3. стандарта)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5099050" y="6092826"/>
            <a:ext cx="642938" cy="142875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855" name="object 4"/>
          <p:cNvSpPr>
            <a:spLocks noChangeArrowheads="1"/>
          </p:cNvSpPr>
          <p:nvPr/>
        </p:nvSpPr>
        <p:spPr bwMode="auto">
          <a:xfrm>
            <a:off x="4800601" y="6511926"/>
            <a:ext cx="2460625" cy="346075"/>
          </a:xfrm>
          <a:custGeom>
            <a:avLst/>
            <a:gdLst>
              <a:gd name="T0" fmla="*/ 0 w 2459990"/>
              <a:gd name="T1" fmla="*/ 0 h 346075"/>
              <a:gd name="T2" fmla="*/ 2459990 w 2459990"/>
              <a:gd name="T3" fmla="*/ 346075 h 346075"/>
            </a:gdLst>
            <a:ahLst/>
            <a:cxnLst/>
            <a:rect l="T0" t="T1" r="T2" b="T3"/>
            <a:pathLst>
              <a:path w="2459990" h="346075">
                <a:moveTo>
                  <a:pt x="2402078" y="0"/>
                </a:moveTo>
                <a:lnTo>
                  <a:pt x="57657" y="0"/>
                </a:lnTo>
                <a:lnTo>
                  <a:pt x="35200" y="4526"/>
                </a:lnTo>
                <a:lnTo>
                  <a:pt x="16875" y="16875"/>
                </a:lnTo>
                <a:lnTo>
                  <a:pt x="4526" y="35200"/>
                </a:lnTo>
                <a:lnTo>
                  <a:pt x="0" y="57658"/>
                </a:lnTo>
                <a:lnTo>
                  <a:pt x="0" y="288290"/>
                </a:lnTo>
                <a:lnTo>
                  <a:pt x="4526" y="310747"/>
                </a:lnTo>
                <a:lnTo>
                  <a:pt x="16875" y="329072"/>
                </a:lnTo>
                <a:lnTo>
                  <a:pt x="35200" y="341421"/>
                </a:lnTo>
                <a:lnTo>
                  <a:pt x="57657" y="345948"/>
                </a:lnTo>
                <a:lnTo>
                  <a:pt x="2402078" y="345948"/>
                </a:lnTo>
                <a:lnTo>
                  <a:pt x="2424535" y="341421"/>
                </a:lnTo>
                <a:lnTo>
                  <a:pt x="2442860" y="329072"/>
                </a:lnTo>
                <a:lnTo>
                  <a:pt x="2455209" y="310747"/>
                </a:lnTo>
                <a:lnTo>
                  <a:pt x="2459735" y="288290"/>
                </a:lnTo>
                <a:lnTo>
                  <a:pt x="2459735" y="57658"/>
                </a:lnTo>
                <a:lnTo>
                  <a:pt x="2455209" y="35200"/>
                </a:lnTo>
                <a:lnTo>
                  <a:pt x="2442860" y="16875"/>
                </a:lnTo>
                <a:lnTo>
                  <a:pt x="2424535" y="4526"/>
                </a:lnTo>
                <a:lnTo>
                  <a:pt x="2402078" y="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Вносятся изменения</a:t>
            </a:r>
          </a:p>
        </p:txBody>
      </p:sp>
    </p:spTree>
    <p:extLst>
      <p:ext uri="{BB962C8B-B14F-4D97-AF65-F5344CB8AC3E}">
        <p14:creationId xmlns:p14="http://schemas.microsoft.com/office/powerpoint/2010/main" val="268189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8994" y="115889"/>
            <a:ext cx="9584870" cy="720725"/>
          </a:xfrm>
          <a:solidFill>
            <a:schemeClr val="bg1"/>
          </a:solidFill>
        </p:spPr>
        <p:txBody>
          <a:bodyPr rtlCol="0" anchor="ctr"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наркопоста</a:t>
            </a: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как условие реализации социально-педагогических технологий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66876" y="998538"/>
            <a:ext cx="8786813" cy="71596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Наркопост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это общественный орган, проводящий комплексную профилактическую работу в образовательной организации </a:t>
            </a:r>
          </a:p>
        </p:txBody>
      </p:sp>
      <p:pic>
        <p:nvPicPr>
          <p:cNvPr id="717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10" y="165101"/>
            <a:ext cx="6889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673616" y="4077072"/>
            <a:ext cx="4429125" cy="20828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Общие положения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Создается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приказом директора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Руководствуется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Положением, иными нормативно-правовыми актами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Использует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методические  рекомендации, разработки по профилактике социально-негативных явлений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Взаимодействует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иными учреждениями по данному направлению деятельности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02740" y="2051307"/>
            <a:ext cx="4357688" cy="233842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наркопоста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Заместитель директора по учебно-воспитательной (воспитательной) работе;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социальный педагог;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медицинский работник;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педагог-психолог;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классные руководители;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представители  детского самоуправления;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члены родительского комитета.</a:t>
            </a:r>
          </a:p>
          <a:p>
            <a:pPr algn="just">
              <a:defRPr/>
            </a:pPr>
            <a:endParaRPr lang="ru-RU" sz="14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dirty="0"/>
          </a:p>
        </p:txBody>
      </p:sp>
      <p:grpSp>
        <p:nvGrpSpPr>
          <p:cNvPr id="3" name="object 25"/>
          <p:cNvGrpSpPr>
            <a:grpSpLocks/>
          </p:cNvGrpSpPr>
          <p:nvPr/>
        </p:nvGrpSpPr>
        <p:grpSpPr bwMode="auto">
          <a:xfrm>
            <a:off x="9288973" y="2725596"/>
            <a:ext cx="868362" cy="785812"/>
            <a:chOff x="2416937" y="3856642"/>
            <a:chExt cx="943610" cy="87121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250" name="object 26"/>
            <p:cNvSpPr>
              <a:spLocks noChangeArrowheads="1"/>
            </p:cNvSpPr>
            <p:nvPr/>
          </p:nvSpPr>
          <p:spPr bwMode="auto">
            <a:xfrm>
              <a:off x="2804072" y="4561019"/>
              <a:ext cx="169545" cy="26034"/>
            </a:xfrm>
            <a:custGeom>
              <a:avLst/>
              <a:gdLst>
                <a:gd name="T0" fmla="*/ 167921 w 169544"/>
                <a:gd name="T1" fmla="*/ 0 h 26035"/>
                <a:gd name="T2" fmla="*/ 1387 w 169544"/>
                <a:gd name="T3" fmla="*/ 0 h 26035"/>
                <a:gd name="T4" fmla="*/ 1387 w 169544"/>
                <a:gd name="T5" fmla="*/ 19186 h 26035"/>
                <a:gd name="T6" fmla="*/ 0 w 169544"/>
                <a:gd name="T7" fmla="*/ 25589 h 26035"/>
                <a:gd name="T8" fmla="*/ 169308 w 169544"/>
                <a:gd name="T9" fmla="*/ 25589 h 26035"/>
                <a:gd name="T10" fmla="*/ 169308 w 169544"/>
                <a:gd name="T11" fmla="*/ 19186 h 26035"/>
                <a:gd name="T12" fmla="*/ 167921 w 169544"/>
                <a:gd name="T13" fmla="*/ 12806 h 26035"/>
                <a:gd name="T14" fmla="*/ 167921 w 169544"/>
                <a:gd name="T15" fmla="*/ 0 h 260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9544"/>
                <a:gd name="T25" fmla="*/ 0 h 26035"/>
                <a:gd name="T26" fmla="*/ 169544 w 169544"/>
                <a:gd name="T27" fmla="*/ 26035 h 260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9544" h="26035">
                  <a:moveTo>
                    <a:pt x="167897" y="0"/>
                  </a:moveTo>
                  <a:lnTo>
                    <a:pt x="1387" y="0"/>
                  </a:lnTo>
                  <a:lnTo>
                    <a:pt x="1387" y="19210"/>
                  </a:lnTo>
                  <a:lnTo>
                    <a:pt x="0" y="25613"/>
                  </a:lnTo>
                  <a:lnTo>
                    <a:pt x="169284" y="25613"/>
                  </a:lnTo>
                  <a:lnTo>
                    <a:pt x="169284" y="19210"/>
                  </a:lnTo>
                  <a:lnTo>
                    <a:pt x="167897" y="12806"/>
                  </a:lnTo>
                  <a:lnTo>
                    <a:pt x="167897" y="0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pic>
          <p:nvPicPr>
            <p:cNvPr id="10251" name="object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2826" y="4248532"/>
              <a:ext cx="104068" cy="138313"/>
            </a:xfrm>
            <a:prstGeom prst="rect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/>
          </p:spPr>
        </p:pic>
        <p:sp>
          <p:nvSpPr>
            <p:cNvPr id="10252" name="object 28"/>
            <p:cNvSpPr>
              <a:spLocks noChangeArrowheads="1"/>
            </p:cNvSpPr>
            <p:nvPr/>
          </p:nvSpPr>
          <p:spPr bwMode="auto">
            <a:xfrm>
              <a:off x="2416937" y="4407337"/>
              <a:ext cx="347345" cy="320675"/>
            </a:xfrm>
            <a:custGeom>
              <a:avLst/>
              <a:gdLst>
                <a:gd name="T0" fmla="*/ 127355 w 347344"/>
                <a:gd name="T1" fmla="*/ 5721 h 320675"/>
                <a:gd name="T2" fmla="*/ 50820 w 347344"/>
                <a:gd name="T3" fmla="*/ 46905 h 320675"/>
                <a:gd name="T4" fmla="*/ 6199 w 347344"/>
                <a:gd name="T5" fmla="*/ 117544 h 320675"/>
                <a:gd name="T6" fmla="*/ 6199 w 347344"/>
                <a:gd name="T7" fmla="*/ 202626 h 320675"/>
                <a:gd name="T8" fmla="*/ 50820 w 347344"/>
                <a:gd name="T9" fmla="*/ 273265 h 320675"/>
                <a:gd name="T10" fmla="*/ 127355 w 347344"/>
                <a:gd name="T11" fmla="*/ 314449 h 320675"/>
                <a:gd name="T12" fmla="*/ 219563 w 347344"/>
                <a:gd name="T13" fmla="*/ 314449 h 320675"/>
                <a:gd name="T14" fmla="*/ 266694 w 347344"/>
                <a:gd name="T15" fmla="*/ 294237 h 320675"/>
                <a:gd name="T16" fmla="*/ 130280 w 347344"/>
                <a:gd name="T17" fmla="*/ 288233 h 320675"/>
                <a:gd name="T18" fmla="*/ 96907 w 347344"/>
                <a:gd name="T19" fmla="*/ 249733 h 320675"/>
                <a:gd name="T20" fmla="*/ 39718 w 347344"/>
                <a:gd name="T21" fmla="*/ 213669 h 320675"/>
                <a:gd name="T22" fmla="*/ 30149 w 347344"/>
                <a:gd name="T23" fmla="*/ 132627 h 320675"/>
                <a:gd name="T24" fmla="*/ 74929 w 347344"/>
                <a:gd name="T25" fmla="*/ 60192 h 320675"/>
                <a:gd name="T26" fmla="*/ 157406 w 347344"/>
                <a:gd name="T27" fmla="*/ 25910 h 320675"/>
                <a:gd name="T28" fmla="*/ 260991 w 347344"/>
                <a:gd name="T29" fmla="*/ 21866 h 320675"/>
                <a:gd name="T30" fmla="*/ 173447 w 347344"/>
                <a:gd name="T31" fmla="*/ 0 h 320675"/>
                <a:gd name="T32" fmla="*/ 181796 w 347344"/>
                <a:gd name="T33" fmla="*/ 199786 h 320675"/>
                <a:gd name="T34" fmla="*/ 233484 w 347344"/>
                <a:gd name="T35" fmla="*/ 222518 h 320675"/>
                <a:gd name="T36" fmla="*/ 258113 w 347344"/>
                <a:gd name="T37" fmla="*/ 270224 h 320675"/>
                <a:gd name="T38" fmla="*/ 173620 w 347344"/>
                <a:gd name="T39" fmla="*/ 294237 h 320675"/>
                <a:gd name="T40" fmla="*/ 296098 w 347344"/>
                <a:gd name="T41" fmla="*/ 273265 h 320675"/>
                <a:gd name="T42" fmla="*/ 281702 w 347344"/>
                <a:gd name="T43" fmla="*/ 249733 h 320675"/>
                <a:gd name="T44" fmla="*/ 258807 w 347344"/>
                <a:gd name="T45" fmla="*/ 209551 h 320675"/>
                <a:gd name="T46" fmla="*/ 175899 w 347344"/>
                <a:gd name="T47" fmla="*/ 75720 h 320675"/>
                <a:gd name="T48" fmla="*/ 127657 w 347344"/>
                <a:gd name="T49" fmla="*/ 92209 h 320675"/>
                <a:gd name="T50" fmla="*/ 107017 w 347344"/>
                <a:gd name="T51" fmla="*/ 134792 h 320675"/>
                <a:gd name="T52" fmla="*/ 124882 w 347344"/>
                <a:gd name="T53" fmla="*/ 179295 h 320675"/>
                <a:gd name="T54" fmla="*/ 106193 w 347344"/>
                <a:gd name="T55" fmla="*/ 193543 h 320675"/>
                <a:gd name="T56" fmla="*/ 74192 w 347344"/>
                <a:gd name="T57" fmla="*/ 227961 h 320675"/>
                <a:gd name="T58" fmla="*/ 96907 w 347344"/>
                <a:gd name="T59" fmla="*/ 249733 h 320675"/>
                <a:gd name="T60" fmla="*/ 120372 w 347344"/>
                <a:gd name="T61" fmla="*/ 217716 h 320675"/>
                <a:gd name="T62" fmla="*/ 181796 w 347344"/>
                <a:gd name="T63" fmla="*/ 199786 h 320675"/>
                <a:gd name="T64" fmla="*/ 240725 w 347344"/>
                <a:gd name="T65" fmla="*/ 193723 h 320675"/>
                <a:gd name="T66" fmla="*/ 225129 w 347344"/>
                <a:gd name="T67" fmla="*/ 174173 h 320675"/>
                <a:gd name="T68" fmla="*/ 158595 w 347344"/>
                <a:gd name="T69" fmla="*/ 171271 h 320675"/>
                <a:gd name="T70" fmla="*/ 137738 w 347344"/>
                <a:gd name="T71" fmla="*/ 152021 h 320675"/>
                <a:gd name="T72" fmla="*/ 137543 w 347344"/>
                <a:gd name="T73" fmla="*/ 124606 h 320675"/>
                <a:gd name="T74" fmla="*/ 158010 w 347344"/>
                <a:gd name="T75" fmla="*/ 105356 h 320675"/>
                <a:gd name="T76" fmla="*/ 227049 w 347344"/>
                <a:gd name="T77" fmla="*/ 102454 h 320675"/>
                <a:gd name="T78" fmla="*/ 200659 w 347344"/>
                <a:gd name="T79" fmla="*/ 80863 h 320675"/>
                <a:gd name="T80" fmla="*/ 266662 w 347344"/>
                <a:gd name="T81" fmla="*/ 25910 h 320675"/>
                <a:gd name="T82" fmla="*/ 201833 w 347344"/>
                <a:gd name="T83" fmla="*/ 27826 h 320675"/>
                <a:gd name="T84" fmla="*/ 280314 w 347344"/>
                <a:gd name="T85" fmla="*/ 69156 h 320675"/>
                <a:gd name="T86" fmla="*/ 318993 w 347344"/>
                <a:gd name="T87" fmla="*/ 159445 h 320675"/>
                <a:gd name="T88" fmla="*/ 281702 w 347344"/>
                <a:gd name="T89" fmla="*/ 249733 h 320675"/>
                <a:gd name="T90" fmla="*/ 323233 w 347344"/>
                <a:gd name="T91" fmla="*/ 240848 h 320675"/>
                <a:gd name="T92" fmla="*/ 346918 w 347344"/>
                <a:gd name="T93" fmla="*/ 160085 h 320675"/>
                <a:gd name="T94" fmla="*/ 323227 w 347344"/>
                <a:gd name="T95" fmla="*/ 79307 h 320675"/>
                <a:gd name="T96" fmla="*/ 266662 w 347344"/>
                <a:gd name="T97" fmla="*/ 25910 h 320675"/>
                <a:gd name="T98" fmla="*/ 173447 w 347344"/>
                <a:gd name="T99" fmla="*/ 102454 h 320675"/>
                <a:gd name="T100" fmla="*/ 200702 w 347344"/>
                <a:gd name="T101" fmla="*/ 112700 h 320675"/>
                <a:gd name="T102" fmla="*/ 212323 w 347344"/>
                <a:gd name="T103" fmla="*/ 138313 h 320675"/>
                <a:gd name="T104" fmla="*/ 201222 w 347344"/>
                <a:gd name="T105" fmla="*/ 163447 h 320675"/>
                <a:gd name="T106" fmla="*/ 173447 w 347344"/>
                <a:gd name="T107" fmla="*/ 174173 h 320675"/>
                <a:gd name="T108" fmla="*/ 234329 w 347344"/>
                <a:gd name="T109" fmla="*/ 162126 h 320675"/>
                <a:gd name="T110" fmla="*/ 235847 w 347344"/>
                <a:gd name="T111" fmla="*/ 115941 h 3206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7344"/>
                <a:gd name="T169" fmla="*/ 0 h 320675"/>
                <a:gd name="T170" fmla="*/ 347344 w 347344"/>
                <a:gd name="T171" fmla="*/ 320675 h 3206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7344" h="320675">
                  <a:moveTo>
                    <a:pt x="173447" y="0"/>
                  </a:moveTo>
                  <a:lnTo>
                    <a:pt x="127355" y="5721"/>
                  </a:lnTo>
                  <a:lnTo>
                    <a:pt x="85927" y="21866"/>
                  </a:lnTo>
                  <a:lnTo>
                    <a:pt x="50820" y="46905"/>
                  </a:lnTo>
                  <a:lnTo>
                    <a:pt x="23691" y="79307"/>
                  </a:lnTo>
                  <a:lnTo>
                    <a:pt x="6199" y="117544"/>
                  </a:lnTo>
                  <a:lnTo>
                    <a:pt x="0" y="160085"/>
                  </a:lnTo>
                  <a:lnTo>
                    <a:pt x="6199" y="202626"/>
                  </a:lnTo>
                  <a:lnTo>
                    <a:pt x="23691" y="240863"/>
                  </a:lnTo>
                  <a:lnTo>
                    <a:pt x="50820" y="273265"/>
                  </a:lnTo>
                  <a:lnTo>
                    <a:pt x="85927" y="298304"/>
                  </a:lnTo>
                  <a:lnTo>
                    <a:pt x="127355" y="314449"/>
                  </a:lnTo>
                  <a:lnTo>
                    <a:pt x="173447" y="320171"/>
                  </a:lnTo>
                  <a:lnTo>
                    <a:pt x="219539" y="314449"/>
                  </a:lnTo>
                  <a:lnTo>
                    <a:pt x="260967" y="298304"/>
                  </a:lnTo>
                  <a:lnTo>
                    <a:pt x="266670" y="294237"/>
                  </a:lnTo>
                  <a:lnTo>
                    <a:pt x="173620" y="294237"/>
                  </a:lnTo>
                  <a:lnTo>
                    <a:pt x="130280" y="288233"/>
                  </a:lnTo>
                  <a:lnTo>
                    <a:pt x="90192" y="270224"/>
                  </a:lnTo>
                  <a:lnTo>
                    <a:pt x="96907" y="249733"/>
                  </a:lnTo>
                  <a:lnTo>
                    <a:pt x="65216" y="249733"/>
                  </a:lnTo>
                  <a:lnTo>
                    <a:pt x="39718" y="213669"/>
                  </a:lnTo>
                  <a:lnTo>
                    <a:pt x="28073" y="173609"/>
                  </a:lnTo>
                  <a:lnTo>
                    <a:pt x="30149" y="132627"/>
                  </a:lnTo>
                  <a:lnTo>
                    <a:pt x="45812" y="93797"/>
                  </a:lnTo>
                  <a:lnTo>
                    <a:pt x="74929" y="60192"/>
                  </a:lnTo>
                  <a:lnTo>
                    <a:pt x="114003" y="36658"/>
                  </a:lnTo>
                  <a:lnTo>
                    <a:pt x="157406" y="25910"/>
                  </a:lnTo>
                  <a:lnTo>
                    <a:pt x="266638" y="25910"/>
                  </a:lnTo>
                  <a:lnTo>
                    <a:pt x="260967" y="21866"/>
                  </a:lnTo>
                  <a:lnTo>
                    <a:pt x="219539" y="5721"/>
                  </a:lnTo>
                  <a:lnTo>
                    <a:pt x="173447" y="0"/>
                  </a:lnTo>
                  <a:close/>
                </a:path>
                <a:path w="347344" h="320675">
                  <a:moveTo>
                    <a:pt x="247627" y="199786"/>
                  </a:moveTo>
                  <a:lnTo>
                    <a:pt x="181772" y="199786"/>
                  </a:lnTo>
                  <a:lnTo>
                    <a:pt x="210088" y="207190"/>
                  </a:lnTo>
                  <a:lnTo>
                    <a:pt x="233460" y="222518"/>
                  </a:lnTo>
                  <a:lnTo>
                    <a:pt x="250067" y="244090"/>
                  </a:lnTo>
                  <a:lnTo>
                    <a:pt x="258089" y="270224"/>
                  </a:lnTo>
                  <a:lnTo>
                    <a:pt x="217221" y="288233"/>
                  </a:lnTo>
                  <a:lnTo>
                    <a:pt x="173620" y="294237"/>
                  </a:lnTo>
                  <a:lnTo>
                    <a:pt x="266670" y="294237"/>
                  </a:lnTo>
                  <a:lnTo>
                    <a:pt x="296074" y="273265"/>
                  </a:lnTo>
                  <a:lnTo>
                    <a:pt x="315776" y="249733"/>
                  </a:lnTo>
                  <a:lnTo>
                    <a:pt x="281678" y="249733"/>
                  </a:lnTo>
                  <a:lnTo>
                    <a:pt x="272702" y="228502"/>
                  </a:lnTo>
                  <a:lnTo>
                    <a:pt x="258783" y="209551"/>
                  </a:lnTo>
                  <a:lnTo>
                    <a:pt x="247627" y="199786"/>
                  </a:lnTo>
                  <a:close/>
                </a:path>
                <a:path w="347344" h="320675">
                  <a:moveTo>
                    <a:pt x="175875" y="75720"/>
                  </a:moveTo>
                  <a:lnTo>
                    <a:pt x="150595" y="79462"/>
                  </a:lnTo>
                  <a:lnTo>
                    <a:pt x="127657" y="92209"/>
                  </a:lnTo>
                  <a:lnTo>
                    <a:pt x="112588" y="111939"/>
                  </a:lnTo>
                  <a:lnTo>
                    <a:pt x="107017" y="134792"/>
                  </a:lnTo>
                  <a:lnTo>
                    <a:pt x="111071" y="158124"/>
                  </a:lnTo>
                  <a:lnTo>
                    <a:pt x="124882" y="179295"/>
                  </a:lnTo>
                  <a:lnTo>
                    <a:pt x="127657" y="181857"/>
                  </a:lnTo>
                  <a:lnTo>
                    <a:pt x="106193" y="193543"/>
                  </a:lnTo>
                  <a:lnTo>
                    <a:pt x="88111" y="209071"/>
                  </a:lnTo>
                  <a:lnTo>
                    <a:pt x="74192" y="227961"/>
                  </a:lnTo>
                  <a:lnTo>
                    <a:pt x="65216" y="249733"/>
                  </a:lnTo>
                  <a:lnTo>
                    <a:pt x="96907" y="249733"/>
                  </a:lnTo>
                  <a:lnTo>
                    <a:pt x="99818" y="240848"/>
                  </a:lnTo>
                  <a:lnTo>
                    <a:pt x="120372" y="217716"/>
                  </a:lnTo>
                  <a:lnTo>
                    <a:pt x="148731" y="203228"/>
                  </a:lnTo>
                  <a:lnTo>
                    <a:pt x="181772" y="199786"/>
                  </a:lnTo>
                  <a:lnTo>
                    <a:pt x="247627" y="199786"/>
                  </a:lnTo>
                  <a:lnTo>
                    <a:pt x="240701" y="193723"/>
                  </a:lnTo>
                  <a:lnTo>
                    <a:pt x="219237" y="181857"/>
                  </a:lnTo>
                  <a:lnTo>
                    <a:pt x="225105" y="174173"/>
                  </a:lnTo>
                  <a:lnTo>
                    <a:pt x="173447" y="174173"/>
                  </a:lnTo>
                  <a:lnTo>
                    <a:pt x="158595" y="171271"/>
                  </a:lnTo>
                  <a:lnTo>
                    <a:pt x="146216" y="163447"/>
                  </a:lnTo>
                  <a:lnTo>
                    <a:pt x="137738" y="152021"/>
                  </a:lnTo>
                  <a:lnTo>
                    <a:pt x="134595" y="138313"/>
                  </a:lnTo>
                  <a:lnTo>
                    <a:pt x="137543" y="124606"/>
                  </a:lnTo>
                  <a:lnTo>
                    <a:pt x="145695" y="113180"/>
                  </a:lnTo>
                  <a:lnTo>
                    <a:pt x="158010" y="105356"/>
                  </a:lnTo>
                  <a:lnTo>
                    <a:pt x="173447" y="102454"/>
                  </a:lnTo>
                  <a:lnTo>
                    <a:pt x="227025" y="102454"/>
                  </a:lnTo>
                  <a:lnTo>
                    <a:pt x="222012" y="94770"/>
                  </a:lnTo>
                  <a:lnTo>
                    <a:pt x="200635" y="80863"/>
                  </a:lnTo>
                  <a:lnTo>
                    <a:pt x="175875" y="75720"/>
                  </a:lnTo>
                  <a:close/>
                </a:path>
                <a:path w="347344" h="320675">
                  <a:moveTo>
                    <a:pt x="266638" y="25910"/>
                  </a:moveTo>
                  <a:lnTo>
                    <a:pt x="157406" y="25910"/>
                  </a:lnTo>
                  <a:lnTo>
                    <a:pt x="201809" y="27826"/>
                  </a:lnTo>
                  <a:lnTo>
                    <a:pt x="243880" y="42283"/>
                  </a:lnTo>
                  <a:lnTo>
                    <a:pt x="280290" y="69156"/>
                  </a:lnTo>
                  <a:lnTo>
                    <a:pt x="309191" y="111779"/>
                  </a:lnTo>
                  <a:lnTo>
                    <a:pt x="318969" y="159445"/>
                  </a:lnTo>
                  <a:lnTo>
                    <a:pt x="309755" y="207110"/>
                  </a:lnTo>
                  <a:lnTo>
                    <a:pt x="281678" y="249733"/>
                  </a:lnTo>
                  <a:lnTo>
                    <a:pt x="315776" y="249733"/>
                  </a:lnTo>
                  <a:lnTo>
                    <a:pt x="323209" y="240848"/>
                  </a:lnTo>
                  <a:lnTo>
                    <a:pt x="340695" y="202626"/>
                  </a:lnTo>
                  <a:lnTo>
                    <a:pt x="346894" y="160085"/>
                  </a:lnTo>
                  <a:lnTo>
                    <a:pt x="340695" y="117544"/>
                  </a:lnTo>
                  <a:lnTo>
                    <a:pt x="323203" y="79307"/>
                  </a:lnTo>
                  <a:lnTo>
                    <a:pt x="296074" y="46905"/>
                  </a:lnTo>
                  <a:lnTo>
                    <a:pt x="266638" y="25910"/>
                  </a:lnTo>
                  <a:close/>
                </a:path>
                <a:path w="347344" h="320675">
                  <a:moveTo>
                    <a:pt x="227025" y="102454"/>
                  </a:moveTo>
                  <a:lnTo>
                    <a:pt x="173447" y="102454"/>
                  </a:lnTo>
                  <a:lnTo>
                    <a:pt x="188298" y="105176"/>
                  </a:lnTo>
                  <a:lnTo>
                    <a:pt x="200678" y="112700"/>
                  </a:lnTo>
                  <a:lnTo>
                    <a:pt x="209155" y="124066"/>
                  </a:lnTo>
                  <a:lnTo>
                    <a:pt x="212299" y="138313"/>
                  </a:lnTo>
                  <a:lnTo>
                    <a:pt x="209350" y="152021"/>
                  </a:lnTo>
                  <a:lnTo>
                    <a:pt x="201198" y="163447"/>
                  </a:lnTo>
                  <a:lnTo>
                    <a:pt x="188884" y="171271"/>
                  </a:lnTo>
                  <a:lnTo>
                    <a:pt x="173447" y="174173"/>
                  </a:lnTo>
                  <a:lnTo>
                    <a:pt x="225105" y="174173"/>
                  </a:lnTo>
                  <a:lnTo>
                    <a:pt x="234305" y="162126"/>
                  </a:lnTo>
                  <a:lnTo>
                    <a:pt x="239877" y="139274"/>
                  </a:lnTo>
                  <a:lnTo>
                    <a:pt x="235823" y="115941"/>
                  </a:lnTo>
                  <a:lnTo>
                    <a:pt x="227025" y="102454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pic>
          <p:nvPicPr>
            <p:cNvPr id="10253" name="object 2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658" y="4248532"/>
              <a:ext cx="106843" cy="143436"/>
            </a:xfrm>
            <a:prstGeom prst="rect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/>
          </p:spPr>
        </p:pic>
        <p:sp>
          <p:nvSpPr>
            <p:cNvPr id="10254" name="object 30"/>
            <p:cNvSpPr>
              <a:spLocks noChangeArrowheads="1"/>
            </p:cNvSpPr>
            <p:nvPr/>
          </p:nvSpPr>
          <p:spPr bwMode="auto">
            <a:xfrm>
              <a:off x="2666695" y="3856646"/>
              <a:ext cx="694055" cy="871219"/>
            </a:xfrm>
            <a:custGeom>
              <a:avLst/>
              <a:gdLst>
                <a:gd name="T0" fmla="*/ 402766 w 694054"/>
                <a:gd name="T1" fmla="*/ 102781 h 871220"/>
                <a:gd name="T2" fmla="*/ 349693 w 694054"/>
                <a:gd name="T3" fmla="*/ 318897 h 871220"/>
                <a:gd name="T4" fmla="*/ 324688 w 694054"/>
                <a:gd name="T5" fmla="*/ 338099 h 871220"/>
                <a:gd name="T6" fmla="*/ 147040 w 694054"/>
                <a:gd name="T7" fmla="*/ 359613 h 871220"/>
                <a:gd name="T8" fmla="*/ 143090 w 694054"/>
                <a:gd name="T9" fmla="*/ 268782 h 871220"/>
                <a:gd name="T10" fmla="*/ 292773 w 694054"/>
                <a:gd name="T11" fmla="*/ 274066 h 871220"/>
                <a:gd name="T12" fmla="*/ 320014 w 694054"/>
                <a:gd name="T13" fmla="*/ 262064 h 871220"/>
                <a:gd name="T14" fmla="*/ 274485 w 694054"/>
                <a:gd name="T15" fmla="*/ 218998 h 871220"/>
                <a:gd name="T16" fmla="*/ 277520 w 694054"/>
                <a:gd name="T17" fmla="*/ 124231 h 871220"/>
                <a:gd name="T18" fmla="*/ 263664 w 694054"/>
                <a:gd name="T19" fmla="*/ 189280 h 871220"/>
                <a:gd name="T20" fmla="*/ 194538 w 694054"/>
                <a:gd name="T21" fmla="*/ 215176 h 871220"/>
                <a:gd name="T22" fmla="*/ 166484 w 694054"/>
                <a:gd name="T23" fmla="*/ 151384 h 871220"/>
                <a:gd name="T24" fmla="*/ 235610 w 694054"/>
                <a:gd name="T25" fmla="*/ 125488 h 871220"/>
                <a:gd name="T26" fmla="*/ 267804 w 694054"/>
                <a:gd name="T27" fmla="*/ 116789 h 871220"/>
                <a:gd name="T28" fmla="*/ 165125 w 694054"/>
                <a:gd name="T29" fmla="*/ 113982 h 871220"/>
                <a:gd name="T30" fmla="*/ 152628 w 694054"/>
                <a:gd name="T31" fmla="*/ 217716 h 871220"/>
                <a:gd name="T32" fmla="*/ 133946 w 694054"/>
                <a:gd name="T33" fmla="*/ 242887 h 871220"/>
                <a:gd name="T34" fmla="*/ 50533 w 694054"/>
                <a:gd name="T35" fmla="*/ 281825 h 871220"/>
                <a:gd name="T36" fmla="*/ 53301 w 694054"/>
                <a:gd name="T37" fmla="*/ 110807 h 871220"/>
                <a:gd name="T38" fmla="*/ 218198 w 694054"/>
                <a:gd name="T39" fmla="*/ 25298 h 871220"/>
                <a:gd name="T40" fmla="*/ 379182 w 694054"/>
                <a:gd name="T41" fmla="*/ 114452 h 871220"/>
                <a:gd name="T42" fmla="*/ 383094 w 694054"/>
                <a:gd name="T43" fmla="*/ 74142 h 871220"/>
                <a:gd name="T44" fmla="*/ 264566 w 694054"/>
                <a:gd name="T45" fmla="*/ 5219 h 871220"/>
                <a:gd name="T46" fmla="*/ 80327 w 694054"/>
                <a:gd name="T47" fmla="*/ 43446 h 871220"/>
                <a:gd name="T48" fmla="*/ 0 w 694054"/>
                <a:gd name="T49" fmla="*/ 198513 h 871220"/>
                <a:gd name="T50" fmla="*/ 80327 w 694054"/>
                <a:gd name="T51" fmla="*/ 353568 h 871220"/>
                <a:gd name="T52" fmla="*/ 264566 w 694054"/>
                <a:gd name="T53" fmla="*/ 391795 h 871220"/>
                <a:gd name="T54" fmla="*/ 383094 w 694054"/>
                <a:gd name="T55" fmla="*/ 322872 h 871220"/>
                <a:gd name="T56" fmla="*/ 430173 w 694054"/>
                <a:gd name="T57" fmla="*/ 198513 h 871220"/>
                <a:gd name="T58" fmla="*/ 665885 w 694054"/>
                <a:gd name="T59" fmla="*/ 624917 h 871220"/>
                <a:gd name="T60" fmla="*/ 619618 w 694054"/>
                <a:gd name="T61" fmla="*/ 779171 h 871220"/>
                <a:gd name="T62" fmla="*/ 564145 w 694054"/>
                <a:gd name="T63" fmla="*/ 838912 h 871220"/>
                <a:gd name="T64" fmla="*/ 443825 w 694054"/>
                <a:gd name="T65" fmla="*/ 800406 h 871220"/>
                <a:gd name="T66" fmla="*/ 528686 w 694054"/>
                <a:gd name="T67" fmla="*/ 750457 h 871220"/>
                <a:gd name="T68" fmla="*/ 605013 w 694054"/>
                <a:gd name="T69" fmla="*/ 820891 h 871220"/>
                <a:gd name="T70" fmla="*/ 566151 w 694054"/>
                <a:gd name="T71" fmla="*/ 732524 h 871220"/>
                <a:gd name="T72" fmla="*/ 582738 w 694054"/>
                <a:gd name="T73" fmla="*/ 666611 h 871220"/>
                <a:gd name="T74" fmla="*/ 559217 w 694054"/>
                <a:gd name="T75" fmla="*/ 688989 h 871220"/>
                <a:gd name="T76" fmla="*/ 520368 w 694054"/>
                <a:gd name="T77" fmla="*/ 724841 h 871220"/>
                <a:gd name="T78" fmla="*/ 481519 w 694054"/>
                <a:gd name="T79" fmla="*/ 688989 h 871220"/>
                <a:gd name="T80" fmla="*/ 520368 w 694054"/>
                <a:gd name="T81" fmla="*/ 653124 h 871220"/>
                <a:gd name="T82" fmla="*/ 559217 w 694054"/>
                <a:gd name="T83" fmla="*/ 688989 h 871220"/>
                <a:gd name="T84" fmla="*/ 497508 w 694054"/>
                <a:gd name="T85" fmla="*/ 630137 h 871220"/>
                <a:gd name="T86" fmla="*/ 457795 w 694054"/>
                <a:gd name="T87" fmla="*/ 708801 h 871220"/>
                <a:gd name="T88" fmla="*/ 435024 w 694054"/>
                <a:gd name="T89" fmla="*/ 759740 h 871220"/>
                <a:gd name="T90" fmla="*/ 374991 w 694054"/>
                <a:gd name="T91" fmla="*/ 724282 h 871220"/>
                <a:gd name="T92" fmla="*/ 460919 w 694054"/>
                <a:gd name="T93" fmla="*/ 587325 h 871220"/>
                <a:gd name="T94" fmla="*/ 627213 w 694054"/>
                <a:gd name="T95" fmla="*/ 619824 h 871220"/>
                <a:gd name="T96" fmla="*/ 613561 w 694054"/>
                <a:gd name="T97" fmla="*/ 576581 h 871220"/>
                <a:gd name="T98" fmla="*/ 432840 w 694054"/>
                <a:gd name="T99" fmla="*/ 572542 h 871220"/>
                <a:gd name="T100" fmla="*/ 346900 w 694054"/>
                <a:gd name="T101" fmla="*/ 710756 h 871220"/>
                <a:gd name="T102" fmla="*/ 432840 w 694054"/>
                <a:gd name="T103" fmla="*/ 848971 h 871220"/>
                <a:gd name="T104" fmla="*/ 607884 w 694054"/>
                <a:gd name="T105" fmla="*/ 848971 h 871220"/>
                <a:gd name="T106" fmla="*/ 693812 w 694054"/>
                <a:gd name="T107" fmla="*/ 710756 h 871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94054"/>
                <a:gd name="T163" fmla="*/ 0 h 871220"/>
                <a:gd name="T164" fmla="*/ 694054 w 694054"/>
                <a:gd name="T165" fmla="*/ 871220 h 87122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94054" h="871220">
                  <a:moveTo>
                    <a:pt x="430149" y="198513"/>
                  </a:moveTo>
                  <a:lnTo>
                    <a:pt x="424497" y="152831"/>
                  </a:lnTo>
                  <a:lnTo>
                    <a:pt x="408381" y="110985"/>
                  </a:lnTo>
                  <a:lnTo>
                    <a:pt x="402742" y="102781"/>
                  </a:lnTo>
                  <a:lnTo>
                    <a:pt x="402742" y="198513"/>
                  </a:lnTo>
                  <a:lnTo>
                    <a:pt x="396849" y="241668"/>
                  </a:lnTo>
                  <a:lnTo>
                    <a:pt x="379158" y="282562"/>
                  </a:lnTo>
                  <a:lnTo>
                    <a:pt x="349669" y="318897"/>
                  </a:lnTo>
                  <a:lnTo>
                    <a:pt x="349669" y="316331"/>
                  </a:lnTo>
                  <a:lnTo>
                    <a:pt x="338416" y="287210"/>
                  </a:lnTo>
                  <a:lnTo>
                    <a:pt x="324688" y="268452"/>
                  </a:lnTo>
                  <a:lnTo>
                    <a:pt x="324688" y="338099"/>
                  </a:lnTo>
                  <a:lnTo>
                    <a:pt x="283108" y="359613"/>
                  </a:lnTo>
                  <a:lnTo>
                    <a:pt x="238125" y="370370"/>
                  </a:lnTo>
                  <a:lnTo>
                    <a:pt x="192024" y="370370"/>
                  </a:lnTo>
                  <a:lnTo>
                    <a:pt x="147040" y="359613"/>
                  </a:lnTo>
                  <a:lnTo>
                    <a:pt x="105460" y="338099"/>
                  </a:lnTo>
                  <a:lnTo>
                    <a:pt x="111175" y="318897"/>
                  </a:lnTo>
                  <a:lnTo>
                    <a:pt x="117055" y="299186"/>
                  </a:lnTo>
                  <a:lnTo>
                    <a:pt x="143090" y="268782"/>
                  </a:lnTo>
                  <a:lnTo>
                    <a:pt x="179793" y="249669"/>
                  </a:lnTo>
                  <a:lnTo>
                    <a:pt x="223405" y="244614"/>
                  </a:lnTo>
                  <a:lnTo>
                    <a:pt x="261467" y="253822"/>
                  </a:lnTo>
                  <a:lnTo>
                    <a:pt x="292773" y="274066"/>
                  </a:lnTo>
                  <a:lnTo>
                    <a:pt x="314718" y="302958"/>
                  </a:lnTo>
                  <a:lnTo>
                    <a:pt x="324688" y="338099"/>
                  </a:lnTo>
                  <a:lnTo>
                    <a:pt x="324688" y="268452"/>
                  </a:lnTo>
                  <a:lnTo>
                    <a:pt x="320014" y="262064"/>
                  </a:lnTo>
                  <a:lnTo>
                    <a:pt x="298843" y="244614"/>
                  </a:lnTo>
                  <a:lnTo>
                    <a:pt x="295617" y="241947"/>
                  </a:lnTo>
                  <a:lnTo>
                    <a:pt x="266420" y="227965"/>
                  </a:lnTo>
                  <a:lnTo>
                    <a:pt x="274485" y="218998"/>
                  </a:lnTo>
                  <a:lnTo>
                    <a:pt x="286689" y="205447"/>
                  </a:lnTo>
                  <a:lnTo>
                    <a:pt x="295376" y="178498"/>
                  </a:lnTo>
                  <a:lnTo>
                    <a:pt x="292366" y="150342"/>
                  </a:lnTo>
                  <a:lnTo>
                    <a:pt x="277520" y="124231"/>
                  </a:lnTo>
                  <a:lnTo>
                    <a:pt x="274180" y="121666"/>
                  </a:lnTo>
                  <a:lnTo>
                    <a:pt x="267804" y="116789"/>
                  </a:lnTo>
                  <a:lnTo>
                    <a:pt x="267804" y="170332"/>
                  </a:lnTo>
                  <a:lnTo>
                    <a:pt x="263664" y="189280"/>
                  </a:lnTo>
                  <a:lnTo>
                    <a:pt x="252361" y="204749"/>
                  </a:lnTo>
                  <a:lnTo>
                    <a:pt x="235610" y="215176"/>
                  </a:lnTo>
                  <a:lnTo>
                    <a:pt x="215074" y="218998"/>
                  </a:lnTo>
                  <a:lnTo>
                    <a:pt x="194538" y="215176"/>
                  </a:lnTo>
                  <a:lnTo>
                    <a:pt x="177787" y="204749"/>
                  </a:lnTo>
                  <a:lnTo>
                    <a:pt x="166484" y="189280"/>
                  </a:lnTo>
                  <a:lnTo>
                    <a:pt x="162344" y="170332"/>
                  </a:lnTo>
                  <a:lnTo>
                    <a:pt x="166484" y="151384"/>
                  </a:lnTo>
                  <a:lnTo>
                    <a:pt x="177787" y="135915"/>
                  </a:lnTo>
                  <a:lnTo>
                    <a:pt x="194538" y="125488"/>
                  </a:lnTo>
                  <a:lnTo>
                    <a:pt x="215074" y="121666"/>
                  </a:lnTo>
                  <a:lnTo>
                    <a:pt x="235610" y="125488"/>
                  </a:lnTo>
                  <a:lnTo>
                    <a:pt x="252361" y="135915"/>
                  </a:lnTo>
                  <a:lnTo>
                    <a:pt x="263664" y="151384"/>
                  </a:lnTo>
                  <a:lnTo>
                    <a:pt x="267804" y="170332"/>
                  </a:lnTo>
                  <a:lnTo>
                    <a:pt x="267804" y="116789"/>
                  </a:lnTo>
                  <a:lnTo>
                    <a:pt x="253123" y="105524"/>
                  </a:lnTo>
                  <a:lnTo>
                    <a:pt x="223926" y="97497"/>
                  </a:lnTo>
                  <a:lnTo>
                    <a:pt x="193421" y="100279"/>
                  </a:lnTo>
                  <a:lnTo>
                    <a:pt x="165125" y="113982"/>
                  </a:lnTo>
                  <a:lnTo>
                    <a:pt x="144627" y="136499"/>
                  </a:lnTo>
                  <a:lnTo>
                    <a:pt x="135458" y="163449"/>
                  </a:lnTo>
                  <a:lnTo>
                    <a:pt x="137998" y="191604"/>
                  </a:lnTo>
                  <a:lnTo>
                    <a:pt x="152628" y="217716"/>
                  </a:lnTo>
                  <a:lnTo>
                    <a:pt x="155409" y="221564"/>
                  </a:lnTo>
                  <a:lnTo>
                    <a:pt x="159575" y="225399"/>
                  </a:lnTo>
                  <a:lnTo>
                    <a:pt x="163728" y="227965"/>
                  </a:lnTo>
                  <a:lnTo>
                    <a:pt x="133946" y="242887"/>
                  </a:lnTo>
                  <a:lnTo>
                    <a:pt x="109613" y="263817"/>
                  </a:lnTo>
                  <a:lnTo>
                    <a:pt x="91541" y="289560"/>
                  </a:lnTo>
                  <a:lnTo>
                    <a:pt x="80479" y="318897"/>
                  </a:lnTo>
                  <a:lnTo>
                    <a:pt x="50533" y="281825"/>
                  </a:lnTo>
                  <a:lnTo>
                    <a:pt x="32842" y="240106"/>
                  </a:lnTo>
                  <a:lnTo>
                    <a:pt x="27406" y="196100"/>
                  </a:lnTo>
                  <a:lnTo>
                    <a:pt x="34226" y="152209"/>
                  </a:lnTo>
                  <a:lnTo>
                    <a:pt x="53301" y="110807"/>
                  </a:lnTo>
                  <a:lnTo>
                    <a:pt x="84645" y="74282"/>
                  </a:lnTo>
                  <a:lnTo>
                    <a:pt x="125285" y="46634"/>
                  </a:lnTo>
                  <a:lnTo>
                    <a:pt x="170624" y="30314"/>
                  </a:lnTo>
                  <a:lnTo>
                    <a:pt x="218198" y="25298"/>
                  </a:lnTo>
                  <a:lnTo>
                    <a:pt x="265544" y="31597"/>
                  </a:lnTo>
                  <a:lnTo>
                    <a:pt x="310184" y="49199"/>
                  </a:lnTo>
                  <a:lnTo>
                    <a:pt x="349669" y="78117"/>
                  </a:lnTo>
                  <a:lnTo>
                    <a:pt x="379158" y="114452"/>
                  </a:lnTo>
                  <a:lnTo>
                    <a:pt x="396849" y="155346"/>
                  </a:lnTo>
                  <a:lnTo>
                    <a:pt x="402742" y="198513"/>
                  </a:lnTo>
                  <a:lnTo>
                    <a:pt x="402742" y="102781"/>
                  </a:lnTo>
                  <a:lnTo>
                    <a:pt x="383070" y="74142"/>
                  </a:lnTo>
                  <a:lnTo>
                    <a:pt x="349821" y="43446"/>
                  </a:lnTo>
                  <a:lnTo>
                    <a:pt x="318795" y="25298"/>
                  </a:lnTo>
                  <a:lnTo>
                    <a:pt x="309905" y="20091"/>
                  </a:lnTo>
                  <a:lnTo>
                    <a:pt x="264566" y="5219"/>
                  </a:lnTo>
                  <a:lnTo>
                    <a:pt x="215074" y="0"/>
                  </a:lnTo>
                  <a:lnTo>
                    <a:pt x="165582" y="5219"/>
                  </a:lnTo>
                  <a:lnTo>
                    <a:pt x="120256" y="20091"/>
                  </a:lnTo>
                  <a:lnTo>
                    <a:pt x="80327" y="43446"/>
                  </a:lnTo>
                  <a:lnTo>
                    <a:pt x="47078" y="74142"/>
                  </a:lnTo>
                  <a:lnTo>
                    <a:pt x="21767" y="110985"/>
                  </a:lnTo>
                  <a:lnTo>
                    <a:pt x="5651" y="152831"/>
                  </a:lnTo>
                  <a:lnTo>
                    <a:pt x="0" y="198513"/>
                  </a:lnTo>
                  <a:lnTo>
                    <a:pt x="5651" y="244182"/>
                  </a:lnTo>
                  <a:lnTo>
                    <a:pt x="21767" y="286029"/>
                  </a:lnTo>
                  <a:lnTo>
                    <a:pt x="47078" y="322872"/>
                  </a:lnTo>
                  <a:lnTo>
                    <a:pt x="80327" y="353568"/>
                  </a:lnTo>
                  <a:lnTo>
                    <a:pt x="120256" y="376923"/>
                  </a:lnTo>
                  <a:lnTo>
                    <a:pt x="165582" y="391795"/>
                  </a:lnTo>
                  <a:lnTo>
                    <a:pt x="215074" y="397014"/>
                  </a:lnTo>
                  <a:lnTo>
                    <a:pt x="264566" y="391795"/>
                  </a:lnTo>
                  <a:lnTo>
                    <a:pt x="309905" y="376923"/>
                  </a:lnTo>
                  <a:lnTo>
                    <a:pt x="321094" y="370370"/>
                  </a:lnTo>
                  <a:lnTo>
                    <a:pt x="349821" y="353568"/>
                  </a:lnTo>
                  <a:lnTo>
                    <a:pt x="383070" y="322872"/>
                  </a:lnTo>
                  <a:lnTo>
                    <a:pt x="385813" y="318897"/>
                  </a:lnTo>
                  <a:lnTo>
                    <a:pt x="408381" y="286029"/>
                  </a:lnTo>
                  <a:lnTo>
                    <a:pt x="424497" y="244182"/>
                  </a:lnTo>
                  <a:lnTo>
                    <a:pt x="430149" y="198513"/>
                  </a:lnTo>
                  <a:close/>
                </a:path>
                <a:path w="694054" h="871220">
                  <a:moveTo>
                    <a:pt x="693788" y="710780"/>
                  </a:moveTo>
                  <a:lnTo>
                    <a:pt x="687590" y="668235"/>
                  </a:lnTo>
                  <a:lnTo>
                    <a:pt x="670102" y="630008"/>
                  </a:lnTo>
                  <a:lnTo>
                    <a:pt x="665861" y="624941"/>
                  </a:lnTo>
                  <a:lnTo>
                    <a:pt x="665861" y="710145"/>
                  </a:lnTo>
                  <a:lnTo>
                    <a:pt x="656653" y="757809"/>
                  </a:lnTo>
                  <a:lnTo>
                    <a:pt x="628573" y="800430"/>
                  </a:lnTo>
                  <a:lnTo>
                    <a:pt x="619594" y="779195"/>
                  </a:lnTo>
                  <a:lnTo>
                    <a:pt x="605675" y="760247"/>
                  </a:lnTo>
                  <a:lnTo>
                    <a:pt x="604989" y="759650"/>
                  </a:lnTo>
                  <a:lnTo>
                    <a:pt x="604989" y="820915"/>
                  </a:lnTo>
                  <a:lnTo>
                    <a:pt x="564121" y="838936"/>
                  </a:lnTo>
                  <a:lnTo>
                    <a:pt x="520509" y="844931"/>
                  </a:lnTo>
                  <a:lnTo>
                    <a:pt x="477177" y="838936"/>
                  </a:lnTo>
                  <a:lnTo>
                    <a:pt x="437083" y="820915"/>
                  </a:lnTo>
                  <a:lnTo>
                    <a:pt x="443801" y="800430"/>
                  </a:lnTo>
                  <a:lnTo>
                    <a:pt x="446709" y="791540"/>
                  </a:lnTo>
                  <a:lnTo>
                    <a:pt x="467271" y="768413"/>
                  </a:lnTo>
                  <a:lnTo>
                    <a:pt x="495630" y="753922"/>
                  </a:lnTo>
                  <a:lnTo>
                    <a:pt x="528662" y="750481"/>
                  </a:lnTo>
                  <a:lnTo>
                    <a:pt x="556983" y="757885"/>
                  </a:lnTo>
                  <a:lnTo>
                    <a:pt x="580351" y="773214"/>
                  </a:lnTo>
                  <a:lnTo>
                    <a:pt x="596963" y="794791"/>
                  </a:lnTo>
                  <a:lnTo>
                    <a:pt x="604989" y="820915"/>
                  </a:lnTo>
                  <a:lnTo>
                    <a:pt x="604989" y="759650"/>
                  </a:lnTo>
                  <a:lnTo>
                    <a:pt x="594525" y="750481"/>
                  </a:lnTo>
                  <a:lnTo>
                    <a:pt x="587590" y="744423"/>
                  </a:lnTo>
                  <a:lnTo>
                    <a:pt x="566127" y="732548"/>
                  </a:lnTo>
                  <a:lnTo>
                    <a:pt x="571995" y="724865"/>
                  </a:lnTo>
                  <a:lnTo>
                    <a:pt x="581202" y="712825"/>
                  </a:lnTo>
                  <a:lnTo>
                    <a:pt x="586778" y="689965"/>
                  </a:lnTo>
                  <a:lnTo>
                    <a:pt x="582714" y="666635"/>
                  </a:lnTo>
                  <a:lnTo>
                    <a:pt x="573925" y="653148"/>
                  </a:lnTo>
                  <a:lnTo>
                    <a:pt x="568909" y="645464"/>
                  </a:lnTo>
                  <a:lnTo>
                    <a:pt x="559193" y="639152"/>
                  </a:lnTo>
                  <a:lnTo>
                    <a:pt x="559193" y="689013"/>
                  </a:lnTo>
                  <a:lnTo>
                    <a:pt x="556247" y="702716"/>
                  </a:lnTo>
                  <a:lnTo>
                    <a:pt x="548093" y="714146"/>
                  </a:lnTo>
                  <a:lnTo>
                    <a:pt x="535774" y="721969"/>
                  </a:lnTo>
                  <a:lnTo>
                    <a:pt x="520344" y="724865"/>
                  </a:lnTo>
                  <a:lnTo>
                    <a:pt x="505485" y="721969"/>
                  </a:lnTo>
                  <a:lnTo>
                    <a:pt x="493115" y="714146"/>
                  </a:lnTo>
                  <a:lnTo>
                    <a:pt x="484632" y="702716"/>
                  </a:lnTo>
                  <a:lnTo>
                    <a:pt x="481495" y="689013"/>
                  </a:lnTo>
                  <a:lnTo>
                    <a:pt x="484441" y="675297"/>
                  </a:lnTo>
                  <a:lnTo>
                    <a:pt x="492594" y="663879"/>
                  </a:lnTo>
                  <a:lnTo>
                    <a:pt x="504901" y="656056"/>
                  </a:lnTo>
                  <a:lnTo>
                    <a:pt x="520344" y="653148"/>
                  </a:lnTo>
                  <a:lnTo>
                    <a:pt x="535190" y="655878"/>
                  </a:lnTo>
                  <a:lnTo>
                    <a:pt x="547573" y="663397"/>
                  </a:lnTo>
                  <a:lnTo>
                    <a:pt x="556056" y="674763"/>
                  </a:lnTo>
                  <a:lnTo>
                    <a:pt x="559193" y="689013"/>
                  </a:lnTo>
                  <a:lnTo>
                    <a:pt x="559193" y="639152"/>
                  </a:lnTo>
                  <a:lnTo>
                    <a:pt x="547535" y="631558"/>
                  </a:lnTo>
                  <a:lnTo>
                    <a:pt x="522770" y="626414"/>
                  </a:lnTo>
                  <a:lnTo>
                    <a:pt x="497484" y="630161"/>
                  </a:lnTo>
                  <a:lnTo>
                    <a:pt x="474548" y="642899"/>
                  </a:lnTo>
                  <a:lnTo>
                    <a:pt x="458901" y="662635"/>
                  </a:lnTo>
                  <a:lnTo>
                    <a:pt x="453390" y="685482"/>
                  </a:lnTo>
                  <a:lnTo>
                    <a:pt x="457771" y="708825"/>
                  </a:lnTo>
                  <a:lnTo>
                    <a:pt x="471779" y="729996"/>
                  </a:lnTo>
                  <a:lnTo>
                    <a:pt x="474548" y="732548"/>
                  </a:lnTo>
                  <a:lnTo>
                    <a:pt x="453085" y="744245"/>
                  </a:lnTo>
                  <a:lnTo>
                    <a:pt x="435000" y="759764"/>
                  </a:lnTo>
                  <a:lnTo>
                    <a:pt x="421081" y="778662"/>
                  </a:lnTo>
                  <a:lnTo>
                    <a:pt x="412115" y="800430"/>
                  </a:lnTo>
                  <a:lnTo>
                    <a:pt x="386613" y="764362"/>
                  </a:lnTo>
                  <a:lnTo>
                    <a:pt x="374967" y="724306"/>
                  </a:lnTo>
                  <a:lnTo>
                    <a:pt x="377050" y="683323"/>
                  </a:lnTo>
                  <a:lnTo>
                    <a:pt x="392709" y="644499"/>
                  </a:lnTo>
                  <a:lnTo>
                    <a:pt x="421830" y="610882"/>
                  </a:lnTo>
                  <a:lnTo>
                    <a:pt x="460895" y="587349"/>
                  </a:lnTo>
                  <a:lnTo>
                    <a:pt x="504304" y="576605"/>
                  </a:lnTo>
                  <a:lnTo>
                    <a:pt x="548703" y="578523"/>
                  </a:lnTo>
                  <a:lnTo>
                    <a:pt x="590778" y="592975"/>
                  </a:lnTo>
                  <a:lnTo>
                    <a:pt x="627189" y="619848"/>
                  </a:lnTo>
                  <a:lnTo>
                    <a:pt x="656082" y="662470"/>
                  </a:lnTo>
                  <a:lnTo>
                    <a:pt x="665861" y="710145"/>
                  </a:lnTo>
                  <a:lnTo>
                    <a:pt x="665861" y="624941"/>
                  </a:lnTo>
                  <a:lnTo>
                    <a:pt x="613537" y="576605"/>
                  </a:lnTo>
                  <a:lnTo>
                    <a:pt x="566432" y="556412"/>
                  </a:lnTo>
                  <a:lnTo>
                    <a:pt x="520344" y="550697"/>
                  </a:lnTo>
                  <a:lnTo>
                    <a:pt x="474256" y="556412"/>
                  </a:lnTo>
                  <a:lnTo>
                    <a:pt x="432816" y="572566"/>
                  </a:lnTo>
                  <a:lnTo>
                    <a:pt x="397713" y="597598"/>
                  </a:lnTo>
                  <a:lnTo>
                    <a:pt x="370586" y="630008"/>
                  </a:lnTo>
                  <a:lnTo>
                    <a:pt x="353098" y="668235"/>
                  </a:lnTo>
                  <a:lnTo>
                    <a:pt x="346900" y="710780"/>
                  </a:lnTo>
                  <a:lnTo>
                    <a:pt x="353098" y="753325"/>
                  </a:lnTo>
                  <a:lnTo>
                    <a:pt x="370586" y="791565"/>
                  </a:lnTo>
                  <a:lnTo>
                    <a:pt x="397713" y="823963"/>
                  </a:lnTo>
                  <a:lnTo>
                    <a:pt x="432816" y="848995"/>
                  </a:lnTo>
                  <a:lnTo>
                    <a:pt x="474256" y="865149"/>
                  </a:lnTo>
                  <a:lnTo>
                    <a:pt x="520344" y="870864"/>
                  </a:lnTo>
                  <a:lnTo>
                    <a:pt x="566432" y="865149"/>
                  </a:lnTo>
                  <a:lnTo>
                    <a:pt x="607860" y="848995"/>
                  </a:lnTo>
                  <a:lnTo>
                    <a:pt x="642975" y="823963"/>
                  </a:lnTo>
                  <a:lnTo>
                    <a:pt x="670102" y="791540"/>
                  </a:lnTo>
                  <a:lnTo>
                    <a:pt x="687590" y="753325"/>
                  </a:lnTo>
                  <a:lnTo>
                    <a:pt x="693788" y="710780"/>
                  </a:lnTo>
                  <a:close/>
                </a:path>
              </a:pathLst>
            </a:custGeom>
            <a:grpFill/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6335495" y="4509120"/>
            <a:ext cx="4071938" cy="234888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ru-RU" sz="1400" b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Принципы профилактической деятельности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принцип системности;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принцип стратегической целостности;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принцип многоаспектности;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принцип ситуационной адекватности;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принцип динамичности;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принцип эффективного использования ресурсов участников;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принцип легитимности;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принцип конфиденциальности.</a:t>
            </a:r>
          </a:p>
          <a:p>
            <a:pPr algn="ctr">
              <a:defRPr/>
            </a:pPr>
            <a:endParaRPr lang="ru-RU" sz="1600" dirty="0"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52208" y="2051306"/>
            <a:ext cx="4071938" cy="165417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- повышение эффективности работы образовательных организаций по проведению и контролю профилактической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8685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Вопросы для обсуждения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77334" y="1765301"/>
            <a:ext cx="10723833" cy="4276062"/>
          </a:xfrm>
        </p:spPr>
        <p:txBody>
          <a:bodyPr>
            <a:normAutofit/>
          </a:bodyPr>
          <a:lstStyle/>
          <a:p>
            <a:pPr algn="just"/>
            <a:r>
              <a:rPr lang="ru-RU" sz="3200" i="1" dirty="0" smtClean="0"/>
              <a:t>Отклонение в поведении, на Ваш взгляд, что это?</a:t>
            </a:r>
          </a:p>
          <a:p>
            <a:pPr algn="just"/>
            <a:r>
              <a:rPr lang="ru-RU" sz="3200" i="1" dirty="0" smtClean="0"/>
              <a:t>Какие формы отклоняющего поведения Вы можете перечислить?</a:t>
            </a:r>
          </a:p>
          <a:p>
            <a:pPr algn="just"/>
            <a:r>
              <a:rPr lang="ru-RU" sz="3200" i="1" dirty="0" smtClean="0"/>
              <a:t>Какие на Ваш взгляд существуют причины возникновения отклоняющего поведения обучающихся?</a:t>
            </a:r>
          </a:p>
          <a:p>
            <a:pPr algn="just"/>
            <a:r>
              <a:rPr lang="ru-RU" sz="3200" i="1" dirty="0" smtClean="0"/>
              <a:t>По каким признакам Вы можете определить наличие отклоняющегося поведения? </a:t>
            </a:r>
          </a:p>
        </p:txBody>
      </p:sp>
      <p:pic>
        <p:nvPicPr>
          <p:cNvPr id="4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279" y="158750"/>
            <a:ext cx="14763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14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575708" y="274639"/>
            <a:ext cx="9968592" cy="725487"/>
          </a:xfrm>
        </p:spPr>
        <p:txBody>
          <a:bodyPr anchor="ctr">
            <a:normAutofit fontScale="90000"/>
          </a:bodyPr>
          <a:lstStyle/>
          <a:p>
            <a:pPr algn="ctr" eaLnBrk="1" hangingPunct="1"/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и место </a:t>
            </a:r>
            <a:r>
              <a:rPr lang="ru-RU" altLang="ru-RU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наркопоста</a:t>
            </a:r>
            <a:r>
              <a:rPr lang="ru-RU" alt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структуре образовательного пространства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pic>
        <p:nvPicPr>
          <p:cNvPr id="1741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35" y="214313"/>
            <a:ext cx="86836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919288" y="1125539"/>
            <a:ext cx="8572500" cy="53736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И ФУНКЦИИ НАРКОПОСТА: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составляет перспективный план работы на учебный год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основе данных мониторинга и анализа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наркоситуации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своем учреждении;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осуществляет комплекс мероприятий по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первичной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(при необходимости)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вторичной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профилактике  употребления ПАВ в среде обучающихся;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реализует мероприятия для обучающихся с проведением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индивидуальной и групповой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воспитательной работы, направленной на устранение условий для отклоняющегося поведения, формирования зависимостей;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осуществляет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первичное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выявление обучающихся «группы риска», имеющих признаки различных отклонений в поведении и склонных к употреблению ПАВ, принимает различные педагогические меры;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ведет работу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 родителями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информирует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специалистов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образовательной организации о методах и средствах предупреждения употребления ПАВ обучающимися;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организует заседания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Совета профилактики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заслушивает классных руководителей  о работе с подростками, состоящими на учете, отнесенными к «группе риска»;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организует проведение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ПМПк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(ППК) по вопросам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психокоррекции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поведения обучающихся, склонных к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наркопотреблению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разработки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ИПС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контролирует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выполнение индивидуальных программ сопровождения(коррекции);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организует санитарно-просветительскую работу среди обучающихся и др.</a:t>
            </a:r>
          </a:p>
          <a:p>
            <a:pPr>
              <a:defRPr/>
            </a:pP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5849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1" y="4763"/>
            <a:ext cx="7059613" cy="662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13" y="115888"/>
            <a:ext cx="6119812" cy="576262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Алгоритм деятельности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наркопоста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775520" y="764704"/>
          <a:ext cx="849694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2356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www.usnews.com/dims4/USNEWS/14c45e3/2147483647/thumbnail/970x647/quality/85/?url=http%3A%2F%2Fcom-usnews-beam-media.s3.amazonaws.com%2Fea%2F1a%2F48eb43bf4e708c1e55d6de41dfc1%2F141212-computer-submitt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5782" y="5277128"/>
            <a:ext cx="2370085" cy="1580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трелка вниз 12"/>
          <p:cNvSpPr/>
          <p:nvPr/>
        </p:nvSpPr>
        <p:spPr>
          <a:xfrm>
            <a:off x="3309939" y="3286125"/>
            <a:ext cx="484187" cy="47783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0164" name="Picture 4" descr="http://sp72ru.ru/wp-content/uploads/2014/10/%D1%82%D0%B5%D1%81%D1%82%D0%B8%D1%80%D0%BE%D0%B2%D0%B0%D0%BD%D0%B8%D0%B5_%D0%BD%D0%B0%D1%80%D0%BA%D0%BE%D1%82%D0%B8%D0%BA%D0%B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794" y="5390808"/>
            <a:ext cx="2523578" cy="146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238500" y="2112845"/>
            <a:ext cx="5786438" cy="11732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Раннее выявление немедицинского потребления наркотических средств и психотропных веществ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09751" y="3786189"/>
            <a:ext cx="4143375" cy="1500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социально-психологическое тестирование обучающихся в образовательной  (далее СПТ)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96064" y="3786189"/>
            <a:ext cx="4071937" cy="1571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профилактические медицинские осмотры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(далее ПМО)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8453438" y="3286126"/>
            <a:ext cx="500062" cy="50006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257" name="Прямоугольник 8"/>
          <p:cNvSpPr>
            <a:spLocks noChangeArrowheads="1"/>
          </p:cNvSpPr>
          <p:nvPr/>
        </p:nvSpPr>
        <p:spPr bwMode="auto">
          <a:xfrm>
            <a:off x="191589" y="428625"/>
            <a:ext cx="1173044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закон, регламентирующий тестирование школьников и студентов на предмет употребления наркотических средств 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7 июля 2013 года № 120-ФЗ «О внесении изменений в отдельные законодательные акты Российской Федерации по вопросам профилактики незаконного потребления наркотических средств и психотропных веществ» </a:t>
            </a:r>
          </a:p>
        </p:txBody>
      </p:sp>
    </p:spTree>
    <p:extLst>
      <p:ext uri="{BB962C8B-B14F-4D97-AF65-F5344CB8AC3E}">
        <p14:creationId xmlns:p14="http://schemas.microsoft.com/office/powerpoint/2010/main" val="3754201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802206" y="974945"/>
            <a:ext cx="4077770" cy="2161033"/>
          </a:xfrm>
          <a:prstGeom prst="roundRect">
            <a:avLst/>
          </a:prstGeom>
          <a:solidFill>
            <a:srgbClr val="D5EAF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 sz="16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defRPr/>
            </a:pPr>
            <a:r>
              <a:rPr lang="ru-RU" alt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</a:t>
            </a: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социально-психологического тестирования обучающихся в образовательных организациях, расположенных на территории Иркутской области.</a:t>
            </a:r>
          </a:p>
          <a:p>
            <a:pPr algn="just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рекомендации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построению мотивационной беседы с родителями.</a:t>
            </a:r>
          </a:p>
          <a:p>
            <a:pPr algn="just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Брошюра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родителей.</a:t>
            </a: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1600" dirty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defRPr/>
            </a:pPr>
            <a:endParaRPr lang="ru-RU" alt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03389" y="115888"/>
            <a:ext cx="8785225" cy="798512"/>
          </a:xfrm>
          <a:prstGeom prst="roundRect">
            <a:avLst/>
          </a:prstGeom>
          <a:solidFill>
            <a:srgbClr val="D5EA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631951" y="-242888"/>
            <a:ext cx="8856663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Информационно-просветительская деятельность с родителями и обучающимися по формированию позитивного отношения к социально-психологическому тестированию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23993" y="974945"/>
            <a:ext cx="4506866" cy="2230375"/>
          </a:xfrm>
          <a:prstGeom prst="roundRect">
            <a:avLst/>
          </a:prstGeom>
          <a:solidFill>
            <a:srgbClr val="D5EAF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 sz="16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ru-RU" altLang="ru-RU" sz="16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ru-RU" altLang="ru-RU" sz="16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ru-RU" altLang="ru-RU" sz="16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ru-RU" altLang="ru-RU" sz="16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Станционная профилактическая </a:t>
            </a:r>
            <a:r>
              <a:rPr lang="ru-RU" altLang="ru-RU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alt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-игра #</a:t>
            </a:r>
            <a:r>
              <a:rPr lang="ru-RU" altLang="ru-RU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СделайПравильныйВыбор</a:t>
            </a:r>
            <a:r>
              <a:rPr lang="ru-RU" alt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alt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 образовательных организаций: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брифинг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тему: «Социально-психологическое тестирование»;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акция – </a:t>
            </a:r>
            <a:r>
              <a:rPr lang="ru-RU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«Кто, если не мы!»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хештегом</a:t>
            </a:r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#СделайПравильныйВыбор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(организаторы Акции - добровольческие, волонтерские объединения, представители РДШ);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памятка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обучающихся;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социальный видеоролик. 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endParaRPr lang="ru-RU" dirty="0"/>
          </a:p>
          <a:p>
            <a:pPr algn="ctr">
              <a:buFont typeface="Wingdings" pitchFamily="2" charset="2"/>
              <a:buChar char="Ø"/>
              <a:defRPr/>
            </a:pPr>
            <a:endParaRPr lang="ru-RU" dirty="0"/>
          </a:p>
          <a:p>
            <a:pPr algn="ctr">
              <a:buFont typeface="Wingdings" pitchFamily="2" charset="2"/>
              <a:buChar char="Ø"/>
              <a:defRPr/>
            </a:pPr>
            <a:endParaRPr lang="ru-RU" dirty="0"/>
          </a:p>
          <a:p>
            <a:pPr algn="ctr">
              <a:buFont typeface="Wingdings" pitchFamily="2" charset="2"/>
              <a:buChar char="Ø"/>
              <a:defRPr/>
            </a:pPr>
            <a:endParaRPr lang="ru-RU" altLang="ru-RU" dirty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ru-RU" alt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15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11063" r="22220" b="22566"/>
          <a:stretch>
            <a:fillRect/>
          </a:stretch>
        </p:blipFill>
        <p:spPr bwMode="auto">
          <a:xfrm>
            <a:off x="4030664" y="3489326"/>
            <a:ext cx="235267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21649" r="19287" b="27837"/>
          <a:stretch>
            <a:fillRect/>
          </a:stretch>
        </p:blipFill>
        <p:spPr bwMode="auto">
          <a:xfrm>
            <a:off x="2301875" y="5349876"/>
            <a:ext cx="28067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9952" r="17146" b="6448"/>
          <a:stretch>
            <a:fillRect/>
          </a:stretch>
        </p:blipFill>
        <p:spPr bwMode="auto">
          <a:xfrm>
            <a:off x="1616076" y="3305175"/>
            <a:ext cx="2805113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4872039" y="5300663"/>
            <a:ext cx="2663825" cy="43180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ru-RU" sz="1400" b="1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9" name="AutoShape 10" descr="https://ruroditel.ru/upload/medialibrary/eda/news_2019_05_24_06_1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1520" name="AutoShape 12" descr="https://ruroditel.ru/upload/medialibrary/eda/news_2019_05_24_06_1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1521" name="AutoShape 14" descr="https://ruroditel.ru/upload/medialibrary/eda/news_2019_05_24_06_1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2152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9" y="3960813"/>
            <a:ext cx="42545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48439" y="3573463"/>
            <a:ext cx="3940175" cy="387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Методическое сопровождение ЕМ СПТ</a:t>
            </a:r>
          </a:p>
        </p:txBody>
      </p:sp>
    </p:spTree>
    <p:extLst>
      <p:ext uri="{BB962C8B-B14F-4D97-AF65-F5344CB8AC3E}">
        <p14:creationId xmlns:p14="http://schemas.microsoft.com/office/powerpoint/2010/main" val="189602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20833" r="51563" b="11665"/>
          <a:stretch>
            <a:fillRect/>
          </a:stretch>
        </p:blipFill>
        <p:spPr bwMode="auto">
          <a:xfrm>
            <a:off x="9282953" y="1201076"/>
            <a:ext cx="2341563" cy="3214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56754"/>
            <a:ext cx="9144000" cy="618309"/>
          </a:xfrm>
        </p:spPr>
        <p:txBody>
          <a:bodyPr anchor="ctr">
            <a:normAutofit fontScale="90000"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 СПТ-2019: назначение и область применения</a:t>
            </a:r>
          </a:p>
        </p:txBody>
      </p:sp>
      <p:sp>
        <p:nvSpPr>
          <p:cNvPr id="54276" name="Содержимое 2"/>
          <p:cNvSpPr>
            <a:spLocks noGrp="1"/>
          </p:cNvSpPr>
          <p:nvPr>
            <p:ph idx="1"/>
          </p:nvPr>
        </p:nvSpPr>
        <p:spPr>
          <a:xfrm>
            <a:off x="200297" y="1412875"/>
            <a:ext cx="7624491" cy="264318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altLang="ru-RU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использована для формулировки заключения о наркотической или иной зависимости респондента </a:t>
            </a:r>
          </a:p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СПТ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направлена на определение вероятности вовлечения обучающихся в зависимое поведение на основе соотношения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факторов риска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факторов защиты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775520" y="4797152"/>
          <a:ext cx="2952328" cy="2060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Группа 3"/>
          <p:cNvGrpSpPr/>
          <p:nvPr/>
        </p:nvGrpSpPr>
        <p:grpSpPr>
          <a:xfrm>
            <a:off x="4799857" y="4841776"/>
            <a:ext cx="5510985" cy="2016224"/>
            <a:chOff x="4541931" y="2446731"/>
            <a:chExt cx="1970697" cy="2363182"/>
          </a:xfrm>
          <a:scene3d>
            <a:camera prst="orthographicFront"/>
            <a:lightRig rig="flat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4541931" y="2446731"/>
              <a:ext cx="1970697" cy="236318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 flipH="1">
              <a:off x="4610252" y="2563227"/>
              <a:ext cx="1887428" cy="22466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>
                <a:defRPr/>
              </a:pPr>
              <a:r>
                <a:rPr lang="ru-RU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выявить обучающихся с показателями </a:t>
              </a:r>
              <a:r>
                <a:rPr lang="ru-RU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вероятности</a:t>
              </a:r>
              <a:r>
                <a:rPr lang="ru-RU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вовлечения в зависимое поведение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10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2709" y="0"/>
            <a:ext cx="9239793" cy="8461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Перечень исследуемых показателей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81750" y="3956685"/>
            <a:ext cx="4071938" cy="28575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СУБШКАЛЫ: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Принятие родителями;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Принятие одноклассниками;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активность;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Самоконтроль поведения;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Самоэффективность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*форма В и С</a:t>
            </a: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pPr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38314" y="2214563"/>
            <a:ext cx="4143375" cy="14634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Факторы риска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— социально-психологические условия, повышающие угрозу вовлечения в зависимое поведение.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095625" y="857251"/>
            <a:ext cx="6072188" cy="1285875"/>
          </a:xfrm>
          <a:prstGeom prst="ellipse">
            <a:avLst/>
          </a:prstGeom>
          <a:solidFill>
            <a:srgbClr val="D5EA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ИНТЕГРАТИВНАЯ ШКАЛА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31719" y="2214563"/>
            <a:ext cx="4393406" cy="14634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30000"/>
              </a:spcBef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Факторы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защиты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обстоятельства, повышающие социально-психологическую устойчивость к воздействию факторов риска.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66876" y="3816804"/>
            <a:ext cx="4214813" cy="30003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СУБШКАЛЫ: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Потребность в одобрении;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Подверженность влиянию группы 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Принятие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аддиктивных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установок социума;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Наркопотребление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социальном окружении.</a:t>
            </a:r>
          </a:p>
          <a:p>
            <a:pPr>
              <a:defRPr/>
            </a:pPr>
            <a:r>
              <a:rPr lang="ru-RU" sz="15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Качества, влияющие на индивидуальные особенности поведения:</a:t>
            </a:r>
            <a:endParaRPr lang="ru-RU" sz="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Склонность к риску;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Импульсивность;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Тревожность;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Фрустрация</a:t>
            </a:r>
          </a:p>
        </p:txBody>
      </p:sp>
      <p:sp>
        <p:nvSpPr>
          <p:cNvPr id="22" name="Стрелка вниз 21"/>
          <p:cNvSpPr/>
          <p:nvPr/>
        </p:nvSpPr>
        <p:spPr>
          <a:xfrm rot="1999950">
            <a:off x="2867025" y="1654176"/>
            <a:ext cx="484188" cy="612775"/>
          </a:xfrm>
          <a:prstGeom prst="downArrow">
            <a:avLst/>
          </a:prstGeom>
          <a:solidFill>
            <a:srgbClr val="D5EA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9798800">
            <a:off x="8924926" y="1657350"/>
            <a:ext cx="500063" cy="590550"/>
          </a:xfrm>
          <a:prstGeom prst="downArrow">
            <a:avLst/>
          </a:prstGeom>
          <a:solidFill>
            <a:srgbClr val="D5EA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1692096" y="3615757"/>
            <a:ext cx="269875" cy="357188"/>
          </a:xfrm>
          <a:prstGeom prst="downArrow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10183813" y="3678011"/>
            <a:ext cx="269875" cy="357187"/>
          </a:xfrm>
          <a:prstGeom prst="downArrow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2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469" y="214313"/>
            <a:ext cx="10868297" cy="83942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 СПТ как диагностический компонент воспитательной деятельности образовательной организации</a:t>
            </a:r>
          </a:p>
        </p:txBody>
      </p:sp>
      <p:sp>
        <p:nvSpPr>
          <p:cNvPr id="5" name="Овал 4"/>
          <p:cNvSpPr/>
          <p:nvPr/>
        </p:nvSpPr>
        <p:spPr>
          <a:xfrm>
            <a:off x="5738814" y="3000375"/>
            <a:ext cx="1500187" cy="1214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ЕМ СПТ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52689" y="6000750"/>
            <a:ext cx="7786687" cy="628650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Наркопост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(пост «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Здоровье+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»; кабинет профилактики) 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1738282" y="1397000"/>
          <a:ext cx="8715436" cy="4246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606" name="Picture 14" descr="http://usadba-ostrov.ru/wp-content/uploads/2019/01/exclamation_mark_PNG3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989638"/>
            <a:ext cx="1000125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43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>
          <a:xfrm>
            <a:off x="598488" y="-37798"/>
            <a:ext cx="10748781" cy="1151139"/>
          </a:xfrm>
          <a:solidFill>
            <a:schemeClr val="bg1"/>
          </a:solidFill>
        </p:spPr>
        <p:txBody>
          <a:bodyPr anchor="ctr"/>
          <a:lstStyle/>
          <a:p>
            <a:pPr algn="ctr" eaLnBrk="1" hangingPunct="1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индивидуальной работы с несовершеннолетними, состоящими на учете в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наркопосте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замеченными в употреблении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психоактивных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 либо вовлеченными в незаконный оборот наркотиков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2777" y="1529365"/>
            <a:ext cx="4815191" cy="3040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dirty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Нормативно-правовое основание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24 июня 1999 года 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120-ФЗ «Об основах системы профилактики безнадзорности и правонарушений несовершеннолетних» (ст. 5, 14) ;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 декабря 2012 года № 273-ФЗ 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образовании в Российской Федерации» (подпункт 15.1. пункта 3 ст. 28, ст. 41);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8 января 1998 года № 3-ФЗ «О наркотических средствах и психотропных веществах» (</a:t>
            </a:r>
            <a:r>
              <a:rPr lang="ru-RU" sz="13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ст.53.4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Иркутской области от 7 октября 2009 года № 62/28-</a:t>
            </a:r>
            <a:r>
              <a:rPr lang="ru-RU" sz="13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оз«О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профилактике незаконного потребления наркотических средств и психотропных веществ, наркомании и токсикомании в Иркутской области»  (ст. 22).</a:t>
            </a:r>
          </a:p>
          <a:p>
            <a:pPr marL="285750" indent="-285750" algn="ctr"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5999" y="1529366"/>
            <a:ext cx="4981303" cy="3040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      </a:t>
            </a: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Инструктивно-методические указания по порядку организации и деятельности общественных </a:t>
            </a:r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наркопостов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постов здоровья в организациях, осуществляющих образовательную деятельность по образовательным программам основного общего и (или) среднего общего образования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Утверждены  приказом  министерства образования Иркутской области и министерства здравоохранения Иркутской области от 2 августа 2013 года № 52-мпр/130-мпр, пункт 25.</a:t>
            </a: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33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1412876"/>
            <a:ext cx="14700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7750" y="1712914"/>
            <a:ext cx="1239838" cy="966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4102" y="4869160"/>
            <a:ext cx="10772503" cy="19753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на учет при наличии оснований;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индивидуальной и групповой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психокоррекционной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с обучающимися «группы риска» и их окружением;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обучающихся «группы риска» в социально-значимые виды деятельности;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на консультацию к врачу-наркологу;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с учета при наличии оснований;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контроль исполнения индивидуальных планов (программ) сопровождения несовершеннолетних «группы риска», состоящих на учете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наркопосте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межведомственное взаимодействие при работе с обучающимися «группы риска» (ОДН ГУ МВД, муниципальные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КДНиЗП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региональные представители министерства по молодежной политике, секретари муниципальных АНК, ППМС-центы)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00050" y="0"/>
            <a:ext cx="11266714" cy="12144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индивидуальной профилактической работы с несовершеннолетними, состоящими на учете в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наркопосте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замеченными в употреблении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психоактивных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 либо вовлеченными в незаконный оборот наркотиков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3667126" y="1500188"/>
            <a:ext cx="6715125" cy="2792412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Методические рекомендации по вопросам ранней диагностики употребления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психоактивных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веществ и организации индивидуальной работы с лицами, замеченными в употреблении токсических веществ для специалистов образовательных организаций.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наркопостов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как условие профилактики употребления обучающимися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психоактивных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веществ.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Индивидуальная работа с детьми «группы риска» (материалы в помощь социальному педагогу).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Индивидуальная работа с учащимися, состоящими на учёте, находящимися в «группе риска» (материалы в помощь педагогу –психологу).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Алгоритм работы педагога-психолога с несовершеннолетними, замеченными в употреблении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психоактивных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веществ. 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/>
          <a:srcRect l="30729" t="13333" r="32292" b="4999"/>
          <a:stretch>
            <a:fillRect/>
          </a:stretch>
        </p:blipFill>
        <p:spPr bwMode="auto">
          <a:xfrm>
            <a:off x="1703388" y="1484314"/>
            <a:ext cx="1708150" cy="235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4" name="Picture 6" descr="C:\Users\KunikOA.CPRN\Downloads\20201027_094037.jpg"/>
          <p:cNvPicPr>
            <a:picLocks noChangeAspect="1" noChangeArrowheads="1"/>
          </p:cNvPicPr>
          <p:nvPr/>
        </p:nvPicPr>
        <p:blipFill>
          <a:blip r:embed="rId4"/>
          <a:srcRect l="13562" t="24907" r="15160" b="25481"/>
          <a:stretch>
            <a:fillRect/>
          </a:stretch>
        </p:blipFill>
        <p:spPr bwMode="auto">
          <a:xfrm>
            <a:off x="1524001" y="4292600"/>
            <a:ext cx="1357313" cy="1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5" name="Picture 7" descr="C:\Users\KunikOA.CPRN\Downloads\20201027_094050.jpg"/>
          <p:cNvPicPr>
            <a:picLocks noChangeAspect="1" noChangeArrowheads="1"/>
          </p:cNvPicPr>
          <p:nvPr/>
        </p:nvPicPr>
        <p:blipFill>
          <a:blip r:embed="rId5"/>
          <a:srcRect l="14580" t="25200" r="6041" b="23613"/>
          <a:stretch>
            <a:fillRect/>
          </a:stretch>
        </p:blipFill>
        <p:spPr bwMode="auto">
          <a:xfrm>
            <a:off x="3000375" y="4994276"/>
            <a:ext cx="1403350" cy="186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7" name="Picture 9" descr="C:\Users\KunikOA.CPRN\Downloads\20201027_095805.jpg"/>
          <p:cNvPicPr>
            <a:picLocks noChangeAspect="1" noChangeArrowheads="1"/>
          </p:cNvPicPr>
          <p:nvPr/>
        </p:nvPicPr>
        <p:blipFill>
          <a:blip r:embed="rId6"/>
          <a:srcRect l="7881" t="26482" r="4642" b="13669"/>
          <a:stretch>
            <a:fillRect/>
          </a:stretch>
        </p:blipFill>
        <p:spPr bwMode="auto">
          <a:xfrm>
            <a:off x="4511675" y="4437064"/>
            <a:ext cx="1377950" cy="193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8" name="Picture 10" descr="C:\Users\KunikOA.CPRN\Downloads\20201027_095825.jpg"/>
          <p:cNvPicPr>
            <a:picLocks noChangeAspect="1" noChangeArrowheads="1"/>
          </p:cNvPicPr>
          <p:nvPr/>
        </p:nvPicPr>
        <p:blipFill>
          <a:blip r:embed="rId7"/>
          <a:srcRect l="3239" t="20474" r="10901" b="18102"/>
          <a:stretch>
            <a:fillRect/>
          </a:stretch>
        </p:blipFill>
        <p:spPr bwMode="auto">
          <a:xfrm>
            <a:off x="7608889" y="4437064"/>
            <a:ext cx="1419225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9" name="Picture 11" descr="C:\Users\KunikOA.CPRN\Downloads\20201027_095839.jpg"/>
          <p:cNvPicPr>
            <a:picLocks noChangeAspect="1" noChangeArrowheads="1"/>
          </p:cNvPicPr>
          <p:nvPr/>
        </p:nvPicPr>
        <p:blipFill>
          <a:blip r:embed="rId8"/>
          <a:srcRect l="8099" t="25200" r="6041" b="16525"/>
          <a:stretch>
            <a:fillRect/>
          </a:stretch>
        </p:blipFill>
        <p:spPr bwMode="auto">
          <a:xfrm>
            <a:off x="9202738" y="4813300"/>
            <a:ext cx="1465262" cy="204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0" name="Picture 12" descr="C:\Users\KunikOA.CPRN\Downloads\20201027_095900.jpg"/>
          <p:cNvPicPr>
            <a:picLocks noChangeAspect="1" noChangeArrowheads="1"/>
          </p:cNvPicPr>
          <p:nvPr/>
        </p:nvPicPr>
        <p:blipFill>
          <a:blip r:embed="rId9"/>
          <a:srcRect l="13782" t="27562" r="13319" b="20464"/>
          <a:stretch>
            <a:fillRect/>
          </a:stretch>
        </p:blipFill>
        <p:spPr bwMode="auto">
          <a:xfrm>
            <a:off x="6096001" y="4841876"/>
            <a:ext cx="1374775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3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https://i.pinimg.com/originals/eb/41/5b/eb415b657e37d0c59fa48cdfc626d85e.gif"/>
          <p:cNvPicPr>
            <a:picLocks noChangeAspect="1" noChangeArrowheads="1" noCrop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3622676"/>
            <a:ext cx="3741738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>
          <a:xfrm>
            <a:off x="440871" y="130628"/>
            <a:ext cx="11225893" cy="1083809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индивидуально-профилактической работы с несовершеннолетними, состоящими на учете в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наркопосте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замеченными в употреблении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психоактивных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 либо вовлеченными в незаконный оборот наркотиков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dirty="0">
              <a:solidFill>
                <a:srgbClr val="002060"/>
              </a:solidFill>
            </a:endParaRPr>
          </a:p>
        </p:txBody>
      </p:sp>
      <p:sp>
        <p:nvSpPr>
          <p:cNvPr id="28676" name="Содержимое 2"/>
          <p:cNvSpPr>
            <a:spLocks noGrp="1"/>
          </p:cNvSpPr>
          <p:nvPr>
            <p:ph idx="1"/>
          </p:nvPr>
        </p:nvSpPr>
        <p:spPr>
          <a:xfrm>
            <a:off x="1809750" y="3143250"/>
            <a:ext cx="8643938" cy="3500438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определить основания для постановки обучающегося образовательной организации на учет в наркопосте?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В каких случаях образовательной организацией выдается направление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к врачу-наркологу?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Как должна быть организована работа Совета профилактики с несовершеннолетними, замеченными в употреблении психоактивных веществ либо вовлеченными в незаконный оборот наркотиков?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Что включает в себя профилактическая работа с несовершеннолетними «группы риска», состоящими на учете в наркопосте?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помочь семьям, в которых есть несовершеннолетние, употребляющие психоактивные вещества либо вовлеченные в незаконный оборот наркотиков?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309814" y="1143001"/>
            <a:ext cx="1373187" cy="174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8" name="Содержимое 2"/>
          <p:cNvSpPr txBox="1">
            <a:spLocks/>
          </p:cNvSpPr>
          <p:nvPr/>
        </p:nvSpPr>
        <p:spPr bwMode="auto">
          <a:xfrm>
            <a:off x="4095750" y="1428751"/>
            <a:ext cx="6286500" cy="1643063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организации в образовательных организациях индивидуально-профилактической работы с несовершеннолетними, состоящими на учете в наркопосте, замеченными в употреблении психоактивных веществ либо вовлеченными в незаконный оборот наркотиков</a:t>
            </a:r>
          </a:p>
          <a:p>
            <a:pPr algn="ctr" eaLnBrk="1" hangingPunct="1"/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(в вопросах-ответах)</a:t>
            </a:r>
          </a:p>
        </p:txBody>
      </p:sp>
    </p:spTree>
    <p:extLst>
      <p:ext uri="{BB962C8B-B14F-4D97-AF65-F5344CB8AC3E}">
        <p14:creationId xmlns:p14="http://schemas.microsoft.com/office/powerpoint/2010/main" val="167018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Самостоятельная работа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39330"/>
            <a:ext cx="10972800" cy="4517630"/>
          </a:xfrm>
        </p:spPr>
        <p:txBody>
          <a:bodyPr/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ассоциативный ряд к понятию «трудный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подросток».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выписанных Вами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ассоциаций,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оформите определение понятия «трудный подросток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370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http://stblizko.ru/system/images/product/007/656/011_b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9"/>
          <a:stretch>
            <a:fillRect/>
          </a:stretch>
        </p:blipFill>
        <p:spPr bwMode="auto">
          <a:xfrm>
            <a:off x="10173245" y="1879239"/>
            <a:ext cx="1500187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7087" y="71573"/>
            <a:ext cx="1179535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Концепция профилактики употребления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психоактивных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веществ в образовательной среде </a:t>
            </a:r>
          </a:p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Утверждена Министерством образования и науки РФ 5 сентября 2011 г.</a:t>
            </a:r>
          </a:p>
          <a:p>
            <a:pPr algn="ctr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Рекомендована Государственным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антинаркотическим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комитетом (протокол 13 от 28 сентября 2011 г.) </a:t>
            </a:r>
          </a:p>
          <a:p>
            <a:pPr algn="ctr">
              <a:defRPr/>
            </a:pP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2709" name="Прямоугольник 12"/>
          <p:cNvSpPr>
            <a:spLocks noChangeArrowheads="1"/>
          </p:cNvSpPr>
          <p:nvPr/>
        </p:nvSpPr>
        <p:spPr bwMode="auto">
          <a:xfrm>
            <a:off x="508771" y="3276874"/>
            <a:ext cx="1126018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является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системой принципов,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организационных подходов и мер, направленных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исключение причин и условий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способствующих распространению и употреблению ПАВ в образовательной среде, с конечной целью – максимального исключения ПАВ из жизни несовершеннолетних. </a:t>
            </a:r>
          </a:p>
        </p:txBody>
      </p:sp>
    </p:spTree>
    <p:extLst>
      <p:ext uri="{BB962C8B-B14F-4D97-AF65-F5344CB8AC3E}">
        <p14:creationId xmlns:p14="http://schemas.microsoft.com/office/powerpoint/2010/main" val="87824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383177" y="457200"/>
            <a:ext cx="11068594" cy="668338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</a:rPr>
              <a:t>Принципы профилактической работы</a:t>
            </a:r>
          </a:p>
        </p:txBody>
      </p:sp>
      <p:sp>
        <p:nvSpPr>
          <p:cNvPr id="73731" name="Объект 2"/>
          <p:cNvSpPr>
            <a:spLocks noGrp="1"/>
          </p:cNvSpPr>
          <p:nvPr>
            <p:ph idx="1"/>
          </p:nvPr>
        </p:nvSpPr>
        <p:spPr>
          <a:xfrm>
            <a:off x="696685" y="2151016"/>
            <a:ext cx="10136777" cy="4014833"/>
          </a:xfrm>
        </p:spPr>
        <p:txBody>
          <a:bodyPr/>
          <a:lstStyle/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системности;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стратегической целостности; 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многоаспектности;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ситуационной адекватности; 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динамичности;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эффективного использования ресурсов; 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эффективного использования ресурсов.  </a:t>
            </a:r>
          </a:p>
          <a:p>
            <a:endParaRPr lang="ru-RU" altLang="ru-RU" dirty="0" smtClean="0"/>
          </a:p>
          <a:p>
            <a:endParaRPr lang="ru-RU" altLang="ru-RU" dirty="0" smtClean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321EC8-0C57-41BC-9006-BC913F0F7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822" y="3144853"/>
            <a:ext cx="3051006" cy="29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2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 вниз 14"/>
          <p:cNvSpPr/>
          <p:nvPr/>
        </p:nvSpPr>
        <p:spPr>
          <a:xfrm>
            <a:off x="3334545" y="2614794"/>
            <a:ext cx="484187" cy="9779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8612187" y="2565400"/>
            <a:ext cx="484188" cy="9779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756" name="Прямоугольник 10"/>
          <p:cNvSpPr>
            <a:spLocks noChangeArrowheads="1"/>
          </p:cNvSpPr>
          <p:nvPr/>
        </p:nvSpPr>
        <p:spPr bwMode="auto">
          <a:xfrm>
            <a:off x="1738313" y="1357314"/>
            <a:ext cx="8501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74826" y="3592694"/>
            <a:ext cx="3355975" cy="2286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усиление и ужесточение контроля за распространением ПАВ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90520" y="3543300"/>
            <a:ext cx="3284537" cy="2286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приоритет задач первичной профилактики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3167063" y="1857375"/>
            <a:ext cx="5929312" cy="92868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Ориентиры профилактики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0" y="428625"/>
            <a:ext cx="885825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Концепция профилактики употребления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психоактивных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веществ в образовательной среде </a:t>
            </a:r>
          </a:p>
          <a:p>
            <a:pPr algn="ctr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itchFamily="18" charset="0"/>
              </a:rPr>
              <a:t>Утверждена Министерством образования и науки РФ 5 сентября 2011 г.</a:t>
            </a:r>
          </a:p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Рекомендована Государственным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антинаркотическим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комитетом (протокол 13 от 28 сентября 2011 г.) </a:t>
            </a:r>
          </a:p>
          <a:p>
            <a:pPr algn="ctr">
              <a:defRPr/>
            </a:pP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92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600891" y="457201"/>
            <a:ext cx="10920549" cy="595313"/>
          </a:xfrm>
        </p:spPr>
        <p:txBody>
          <a:bodyPr/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</a:rPr>
              <a:t>Профилактика</a:t>
            </a:r>
            <a:r>
              <a:rPr lang="ru-RU" altLang="ru-RU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dirty="0">
                <a:solidFill>
                  <a:srgbClr val="002060"/>
                </a:solidFill>
              </a:rPr>
              <a:t>– многоуровневый процесс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891" y="1341438"/>
            <a:ext cx="10711543" cy="452596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Первичная профилактика;</a:t>
            </a: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Вторичная профилактика;</a:t>
            </a: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Третичная профилактика.</a:t>
            </a:r>
          </a:p>
          <a:p>
            <a:pPr marL="0" indent="0">
              <a:buNone/>
              <a:defRPr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Отдельным блоком является профилактика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наркопотребления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среди несовершеннолетних граждан.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каждом уровне методология и формы работы различны. Различна и правовая основа</a:t>
            </a:r>
          </a:p>
        </p:txBody>
      </p:sp>
    </p:spTree>
    <p:extLst>
      <p:ext uri="{BB962C8B-B14F-4D97-AF65-F5344CB8AC3E}">
        <p14:creationId xmlns:p14="http://schemas.microsoft.com/office/powerpoint/2010/main" val="120990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>
          <a:xfrm>
            <a:off x="2024063" y="357189"/>
            <a:ext cx="8229600" cy="523875"/>
          </a:xfrm>
        </p:spPr>
        <p:txBody>
          <a:bodyPr/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</a:rPr>
              <a:t>Первичная профилактика</a:t>
            </a:r>
          </a:p>
        </p:txBody>
      </p:sp>
      <p:sp>
        <p:nvSpPr>
          <p:cNvPr id="48131" name="Объект 2"/>
          <p:cNvSpPr>
            <a:spLocks noGrp="1"/>
          </p:cNvSpPr>
          <p:nvPr>
            <p:ph idx="1"/>
          </p:nvPr>
        </p:nvSpPr>
        <p:spPr>
          <a:xfrm>
            <a:off x="357051" y="1158239"/>
            <a:ext cx="11469189" cy="2055223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формирование активного, адаптивного, высоко функционального жизненного стиля, направленного на продвижение к здоровью, уменьшение числа лиц, имеющих биологические, психологические и социальные факторы риска формирования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аддикции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, развитие невосприимчивости к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дисфункциональным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паттернам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наркоманического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поведения</a:t>
            </a:r>
            <a:r>
              <a:rPr lang="ru-RU" sz="2300" dirty="0"/>
              <a:t>. 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461553" y="3413759"/>
            <a:ext cx="11260183" cy="268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ru-RU" sz="23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3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  <a:defRPr/>
            </a:pPr>
            <a:r>
              <a:rPr lang="ru-RU" sz="2300" kern="0" dirty="0">
                <a:latin typeface="Times New Roman" pitchFamily="18" charset="0"/>
                <a:cs typeface="Times New Roman" pitchFamily="18" charset="0"/>
              </a:rPr>
              <a:t>Совершенствование, повышение эффективности используемых ребёнком или подростком активных, конструктивных поведенческих стратегий;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  <a:defRPr/>
            </a:pPr>
            <a:r>
              <a:rPr lang="ru-RU" sz="2300" kern="0" dirty="0">
                <a:latin typeface="Times New Roman" pitchFamily="18" charset="0"/>
                <a:cs typeface="Times New Roman" pitchFamily="18" charset="0"/>
              </a:rPr>
              <a:t>Увеличение потенциала личностно-средовых ресурсов (формирование позитивной, устойчивой </a:t>
            </a:r>
            <a:r>
              <a:rPr lang="ru-RU" sz="2300" kern="0" dirty="0" err="1">
                <a:latin typeface="Times New Roman" pitchFamily="18" charset="0"/>
                <a:cs typeface="Times New Roman" pitchFamily="18" charset="0"/>
              </a:rPr>
              <a:t>Я-концепции</a:t>
            </a:r>
            <a:r>
              <a:rPr lang="ru-RU" sz="2300" kern="0" dirty="0">
                <a:latin typeface="Times New Roman" pitchFamily="18" charset="0"/>
                <a:cs typeface="Times New Roman" pitchFamily="18" charset="0"/>
              </a:rPr>
              <a:t>, повышение эффективности функционирования социально-поддерживающих сетей, развитие </a:t>
            </a:r>
            <a:r>
              <a:rPr lang="ru-RU" sz="2300" kern="0" dirty="0" err="1"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sz="2300" kern="0" dirty="0">
                <a:latin typeface="Times New Roman" pitchFamily="18" charset="0"/>
                <a:cs typeface="Times New Roman" pitchFamily="18" charset="0"/>
              </a:rPr>
              <a:t>, рефлексии, внутреннего контроля собственного поведения и т.д.)</a:t>
            </a:r>
          </a:p>
          <a:p>
            <a:pPr algn="just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3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47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666876" y="130628"/>
            <a:ext cx="8824913" cy="470263"/>
          </a:xfrm>
        </p:spPr>
        <p:txBody>
          <a:bodyPr anchor="ctr">
            <a:normAutofit fontScale="90000"/>
          </a:bodyPr>
          <a:lstStyle/>
          <a:p>
            <a:pPr algn="ctr" eaLnBrk="1" hangingPunct="1">
              <a:defRPr/>
            </a:pPr>
            <a:r>
              <a:rPr lang="ru-RU" sz="3100" b="1" dirty="0" smtClean="0">
                <a:solidFill>
                  <a:srgbClr val="002060"/>
                </a:solidFill>
              </a:rPr>
              <a:t>Аспекты </a:t>
            </a:r>
            <a:r>
              <a:rPr lang="ru-RU" sz="3100" b="1" dirty="0">
                <a:solidFill>
                  <a:srgbClr val="002060"/>
                </a:solidFill>
              </a:rPr>
              <a:t>позитивной первичной профилактики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583474" y="1000126"/>
            <a:ext cx="10833463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профилактической работы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рассматривается как технологический процесс, состоящий из строго определенной последовательности этапов, а образовательное учреждение -как субъект, организующий этот процесс.</a:t>
            </a: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endParaRPr lang="ru-RU" sz="2400" b="1" dirty="0">
              <a:latin typeface="Monotype Corsiva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endParaRPr lang="ru-RU" sz="2400" kern="0" dirty="0">
              <a:solidFill>
                <a:schemeClr val="tx2"/>
              </a:solidFill>
            </a:endParaRPr>
          </a:p>
        </p:txBody>
      </p:sp>
      <p:pic>
        <p:nvPicPr>
          <p:cNvPr id="77828" name="Picture 4" descr="http://svitppt.com.ua/images/49/48079/770/img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18198" r="9415" b="3812"/>
          <a:stretch>
            <a:fillRect/>
          </a:stretch>
        </p:blipFill>
        <p:spPr bwMode="auto">
          <a:xfrm>
            <a:off x="7370989" y="3507513"/>
            <a:ext cx="371475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6" descr="http://kray.ck.ua/media/k2/items/cache/1b189110657ffbd8ee7710ca2f89ee88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047" r="20833"/>
          <a:stretch>
            <a:fillRect/>
          </a:stretch>
        </p:blipFill>
        <p:spPr bwMode="auto">
          <a:xfrm>
            <a:off x="1174025" y="3284539"/>
            <a:ext cx="35718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12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666876" y="217714"/>
            <a:ext cx="8824913" cy="503011"/>
          </a:xfrm>
        </p:spPr>
        <p:txBody>
          <a:bodyPr anchor="ctr"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100" b="1" dirty="0">
                <a:solidFill>
                  <a:srgbClr val="002060"/>
                </a:solidFill>
              </a:rPr>
              <a:t>Аспекты позитивной первичной профилактики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522514" y="1000125"/>
            <a:ext cx="111382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Позитивная профилактика ориентируется не на патологию, а на потенциал здоровья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ресурсов психики и личности, поддержку молодого человека и помощь ему в самораскрытии.</a:t>
            </a: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endParaRPr lang="ru-RU" sz="2400" b="1" dirty="0">
              <a:latin typeface="Monotype Corsiva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endParaRPr lang="ru-RU" sz="2400" kern="0" dirty="0">
              <a:solidFill>
                <a:schemeClr val="tx2"/>
              </a:solidFill>
            </a:endParaRPr>
          </a:p>
        </p:txBody>
      </p:sp>
      <p:pic>
        <p:nvPicPr>
          <p:cNvPr id="78852" name="Picture 2" descr="http://ausenta.my1.ru/novosti/KomandiKlana201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75" y="2816192"/>
            <a:ext cx="4187826" cy="290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7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87680" y="0"/>
            <a:ext cx="11434354" cy="857250"/>
          </a:xfrm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Информационная </a:t>
            </a:r>
            <a:r>
              <a:rPr lang="ru-RU" sz="2800" b="1" dirty="0">
                <a:solidFill>
                  <a:srgbClr val="002060"/>
                </a:solidFill>
              </a:rPr>
              <a:t>безопасность в профилактической работе 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679270" y="1375953"/>
            <a:ext cx="10615748" cy="220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мероприятия позитивной направленности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минимально освещают информацию, связанную с социально негативными явлениями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 переносится на получение знаний, умений и навыков на нормативное функционирование личности в обществе.</a:t>
            </a:r>
          </a:p>
          <a:p>
            <a:pPr>
              <a:defRPr/>
            </a:pPr>
            <a:r>
              <a:rPr lang="ru-RU" sz="3200" dirty="0">
                <a:latin typeface="Arial" charset="0"/>
              </a:rPr>
              <a:t/>
            </a:r>
            <a:br>
              <a:rPr lang="ru-RU" sz="3200" dirty="0">
                <a:latin typeface="Arial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endParaRPr lang="ru-RU" sz="2400" b="1" dirty="0">
              <a:latin typeface="Monotype Corsiva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endParaRPr lang="ru-RU" sz="2400" kern="0" dirty="0">
              <a:solidFill>
                <a:schemeClr val="tx2"/>
              </a:solidFill>
            </a:endParaRPr>
          </a:p>
        </p:txBody>
      </p:sp>
      <p:pic>
        <p:nvPicPr>
          <p:cNvPr id="79876" name="Picture 10" descr="http://st7.stpulscen.ru/images/product/062/523/476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30" y="3643450"/>
            <a:ext cx="374808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1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365760" y="174173"/>
            <a:ext cx="11260183" cy="531221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Аспекты </a:t>
            </a:r>
            <a:r>
              <a:rPr lang="ru-RU" sz="2800" b="1" dirty="0">
                <a:solidFill>
                  <a:srgbClr val="002060"/>
                </a:solidFill>
              </a:rPr>
              <a:t>позитивной первичной профилактики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339634" y="973999"/>
            <a:ext cx="11347268" cy="540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just">
              <a:buFontTx/>
              <a:buAutoNum type="arabicPeriod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Несовершеннолетним необходимо знать свои потребности и способы их удовлетворения, должны понимать источники своих переживаний и, прежде всего, негативных переживаний, в основе которых в большинстве случаев лежат неудовлетворенные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потребности.</a:t>
            </a:r>
          </a:p>
          <a:p>
            <a:pPr marL="457200" indent="-457200" algn="just">
              <a:buFontTx/>
              <a:buAutoNum type="arabicPeriod"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приобрести позитивный опыт успешного самостоятельного удовлетворения жизненных потребностей и купирования негативных переживаний, связанных с их неудовлетворенностью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AutoNum type="arabicPeriod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Несовершеннолетним необходимо научиться справляться со своим состоянием в случае, когда по каким-либо причинам удовлетворение собственных потребностей невозможно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AutoNum type="arabicPeriod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подразумевает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способами деятельности ведущей к разрядке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эффективными формами психологической защиты и адекватными формами психической саморегуляции.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AutoNum type="arabicPeriod"/>
              <a:defRPr/>
            </a:pPr>
            <a:endParaRPr lang="ru-RU" sz="2400" b="1" dirty="0" smtClean="0">
              <a:latin typeface="Arial" charset="0"/>
            </a:endParaRPr>
          </a:p>
          <a:p>
            <a:pPr marL="457200" indent="-457200" algn="just">
              <a:buFontTx/>
              <a:buAutoNum type="arabicPeriod"/>
              <a:defRPr/>
            </a:pPr>
            <a:endParaRPr lang="ru-RU" sz="2400" dirty="0">
              <a:latin typeface="Arial" charset="0"/>
            </a:endParaRPr>
          </a:p>
          <a:p>
            <a:pPr marL="457200" indent="-457200" algn="just">
              <a:buFontTx/>
              <a:buAutoNum type="arabicPeriod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defRPr/>
            </a:pPr>
            <a:endParaRPr lang="ru-RU" sz="2000" dirty="0">
              <a:latin typeface="Arial" charset="0"/>
            </a:endParaRPr>
          </a:p>
          <a:p>
            <a:pPr>
              <a:defRPr/>
            </a:pPr>
            <a:r>
              <a:rPr lang="ru-RU" sz="2800" dirty="0">
                <a:latin typeface="Arial" charset="0"/>
              </a:rPr>
              <a:t/>
            </a:r>
            <a:br>
              <a:rPr lang="ru-RU" sz="2800" dirty="0">
                <a:latin typeface="Arial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defRPr/>
            </a:pPr>
            <a:endParaRPr lang="ru-RU" sz="2400" b="1" dirty="0">
              <a:latin typeface="Monotype Corsiva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defRPr/>
            </a:pPr>
            <a:endParaRPr lang="ru-RU" sz="2400" kern="0" dirty="0">
              <a:solidFill>
                <a:schemeClr val="tx2"/>
              </a:solidFill>
            </a:endParaRPr>
          </a:p>
        </p:txBody>
      </p:sp>
      <p:pic>
        <p:nvPicPr>
          <p:cNvPr id="5" name="Picture 4" descr="http://igmgcocuk.de/upload/ifotolar/461_h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r="6532" b="4614"/>
          <a:stretch>
            <a:fillRect/>
          </a:stretch>
        </p:blipFill>
        <p:spPr bwMode="auto">
          <a:xfrm>
            <a:off x="10440029" y="0"/>
            <a:ext cx="1591454" cy="1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sk.can-go.ru/info/images/site/cache/f8/94/f894440067ae43db1cd8b9a46806571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9067" r="8577"/>
          <a:stretch>
            <a:fillRect/>
          </a:stretch>
        </p:blipFill>
        <p:spPr bwMode="auto">
          <a:xfrm>
            <a:off x="470263" y="124009"/>
            <a:ext cx="1343840" cy="100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img.likely.pl/photo/large/20121218/band-boy-cute-guitar-music-inspiring-picture-on-favimcom-likely-pl-72bd7e2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12999" b="7379"/>
          <a:stretch>
            <a:fillRect/>
          </a:stretch>
        </p:blipFill>
        <p:spPr bwMode="auto">
          <a:xfrm>
            <a:off x="10951328" y="5829211"/>
            <a:ext cx="1080155" cy="92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94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D:\ИГРЫ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4" y="0"/>
            <a:ext cx="109640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Рисунок 5" descr="j028274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2492375"/>
            <a:ext cx="17287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03388" y="5000625"/>
            <a:ext cx="8964612" cy="1570038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Aharoni" pitchFamily="2" charset="-79"/>
              </a:rPr>
              <a:t>Педагог постоянно в поиске методов, приёмов позволяющих заинтересовать учеников, активизировать их деятельность, сформировать потребность самостоятельно развиваться</a:t>
            </a:r>
          </a:p>
        </p:txBody>
      </p:sp>
      <p:sp>
        <p:nvSpPr>
          <p:cNvPr id="9" name="Выноска-облако 8"/>
          <p:cNvSpPr/>
          <p:nvPr/>
        </p:nvSpPr>
        <p:spPr>
          <a:xfrm>
            <a:off x="7024689" y="785814"/>
            <a:ext cx="3159125" cy="1785937"/>
          </a:xfrm>
          <a:prstGeom prst="cloudCallout">
            <a:avLst>
              <a:gd name="adj1" fmla="val -35405"/>
              <a:gd name="adj2" fmla="val 13719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сейчас модно и  актуально ?</a:t>
            </a:r>
          </a:p>
        </p:txBody>
      </p:sp>
      <p:sp>
        <p:nvSpPr>
          <p:cNvPr id="10" name="Выноска-облако 9"/>
          <p:cNvSpPr/>
          <p:nvPr/>
        </p:nvSpPr>
        <p:spPr>
          <a:xfrm>
            <a:off x="1524001" y="1844676"/>
            <a:ext cx="3286125" cy="1941513"/>
          </a:xfrm>
          <a:prstGeom prst="cloudCallout">
            <a:avLst>
              <a:gd name="adj1" fmla="val 108235"/>
              <a:gd name="adj2" fmla="val 10291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бы мне заинтересовать обучающегося сегодня?</a:t>
            </a:r>
          </a:p>
        </p:txBody>
      </p:sp>
      <p:sp>
        <p:nvSpPr>
          <p:cNvPr id="12" name="Выноска-облако 11"/>
          <p:cNvSpPr/>
          <p:nvPr/>
        </p:nvSpPr>
        <p:spPr>
          <a:xfrm>
            <a:off x="2238375" y="0"/>
            <a:ext cx="4286250" cy="1581150"/>
          </a:xfrm>
          <a:prstGeom prst="cloudCallout">
            <a:avLst>
              <a:gd name="adj1" fmla="val 52028"/>
              <a:gd name="adj2" fmla="val 14454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 чтобы было эффективно!</a:t>
            </a:r>
          </a:p>
        </p:txBody>
      </p:sp>
    </p:spTree>
    <p:extLst>
      <p:ext uri="{BB962C8B-B14F-4D97-AF65-F5344CB8AC3E}">
        <p14:creationId xmlns:p14="http://schemas.microsoft.com/office/powerpoint/2010/main" val="221509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понятием «трудный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подросток»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зачастую понимают: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«группы риска»;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находящийся в трудной жизненной ситуации;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Ваш взгляд, речь идет об одних и тех же детях, имеющих одни и те же личностные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и проблемы?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615" y="4442427"/>
            <a:ext cx="14763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5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</a:rPr>
              <a:t>Технологии профилактики употребления ПАВ в образовательной среде</a:t>
            </a:r>
          </a:p>
        </p:txBody>
      </p:sp>
      <p:sp>
        <p:nvSpPr>
          <p:cNvPr id="87043" name="Объект 2"/>
          <p:cNvSpPr>
            <a:spLocks noGrp="1"/>
          </p:cNvSpPr>
          <p:nvPr>
            <p:ph idx="1"/>
          </p:nvPr>
        </p:nvSpPr>
        <p:spPr>
          <a:xfrm>
            <a:off x="357051" y="1628776"/>
            <a:ext cx="11077303" cy="4537075"/>
          </a:xfrm>
        </p:spPr>
        <p:txBody>
          <a:bodyPr>
            <a:normAutofit fontScale="92500" lnSpcReduction="10000"/>
          </a:bodyPr>
          <a:lstStyle/>
          <a:p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Социальные:</a:t>
            </a:r>
          </a:p>
          <a:p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Информационно-просветительские</a:t>
            </a:r>
          </a:p>
          <a:p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Социально-поддерживающие</a:t>
            </a:r>
          </a:p>
          <a:p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Организационно-досуговые</a:t>
            </a:r>
          </a:p>
          <a:p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Универсальные</a:t>
            </a:r>
          </a:p>
          <a:p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  <a:p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Психологические:</a:t>
            </a:r>
          </a:p>
          <a:p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</a:t>
            </a:r>
          </a:p>
          <a:p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</a:t>
            </a:r>
          </a:p>
          <a:p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416679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5" y="0"/>
            <a:ext cx="8229600" cy="724930"/>
          </a:xfrm>
        </p:spPr>
        <p:txBody>
          <a:bodyPr/>
          <a:lstStyle/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Технологии интерактивного обучения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5" y="1143000"/>
            <a:ext cx="11039475" cy="54292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парах.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Ротационные (сменные) тройки.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Карусель.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малых группах.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Незаконченное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Мозговой штурм.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Броуновское движение.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решений.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 от своего имени.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Гражданские слушания.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Ролевая (деловая) игра.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пресс.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Займи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позицию и др.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masterinvestor.co.uk/wp-content/uploads/2015/11/p2p.jpg">
            <a:extLst>
              <a:ext uri="{FF2B5EF4-FFF2-40B4-BE49-F238E27FC236}">
                <a16:creationId xmlns:a16="http://schemas.microsoft.com/office/drawing/2014/main" xmlns="" id="{58DA87FA-0E03-4F4E-8D32-FE0F1C4E2CE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370" y="1143000"/>
            <a:ext cx="2075340" cy="167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61AFA-7B05-450C-ADCD-1C0B539C2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88" y="2788527"/>
            <a:ext cx="1670262" cy="16702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3549D8C-95D0-49D3-8898-A9CFD401C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88" y="4648435"/>
            <a:ext cx="1985292" cy="14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09006" y="188914"/>
            <a:ext cx="11399520" cy="523220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дискуссий, применяемые в педагогической практике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1774825" y="1125538"/>
            <a:ext cx="3816350" cy="2184400"/>
            <a:chOff x="512" y="801"/>
            <a:chExt cx="2112" cy="2153"/>
          </a:xfrm>
        </p:grpSpPr>
        <p:grpSp>
          <p:nvGrpSpPr>
            <p:cNvPr id="17412" name="Group 4"/>
            <p:cNvGrpSpPr>
              <a:grpSpLocks/>
            </p:cNvGrpSpPr>
            <p:nvPr/>
          </p:nvGrpSpPr>
          <p:grpSpPr bwMode="auto">
            <a:xfrm>
              <a:off x="512" y="801"/>
              <a:ext cx="2112" cy="2112"/>
              <a:chOff x="512" y="624"/>
              <a:chExt cx="2112" cy="2112"/>
            </a:xfrm>
          </p:grpSpPr>
          <p:sp>
            <p:nvSpPr>
              <p:cNvPr id="17413" name="Document" descr="Упаковочная бумага"/>
              <p:cNvSpPr>
                <a:spLocks noEditPoints="1" noChangeArrowheads="1"/>
              </p:cNvSpPr>
              <p:nvPr/>
            </p:nvSpPr>
            <p:spPr bwMode="auto">
              <a:xfrm>
                <a:off x="512" y="624"/>
                <a:ext cx="2112" cy="2112"/>
              </a:xfrm>
              <a:custGeom>
                <a:avLst/>
                <a:gdLst>
                  <a:gd name="T0" fmla="*/ 10757 w 21600"/>
                  <a:gd name="T1" fmla="*/ 21632 h 21600"/>
                  <a:gd name="T2" fmla="*/ 85 w 21600"/>
                  <a:gd name="T3" fmla="*/ 10849 h 21600"/>
                  <a:gd name="T4" fmla="*/ 10757 w 21600"/>
                  <a:gd name="T5" fmla="*/ 81 h 21600"/>
                  <a:gd name="T6" fmla="*/ 21706 w 21600"/>
                  <a:gd name="T7" fmla="*/ 10652 h 21600"/>
                  <a:gd name="T8" fmla="*/ 10757 w 21600"/>
                  <a:gd name="T9" fmla="*/ 21632 h 21600"/>
                  <a:gd name="T10" fmla="*/ 0 w 21600"/>
                  <a:gd name="T11" fmla="*/ 0 h 21600"/>
                  <a:gd name="T12" fmla="*/ 21600 w 21600"/>
                  <a:gd name="T13" fmla="*/ 0 h 21600"/>
                  <a:gd name="T14" fmla="*/ 21600 w 21600"/>
                  <a:gd name="T15" fmla="*/ 21600 h 21600"/>
                  <a:gd name="T16" fmla="*/ 977 w 21600"/>
                  <a:gd name="T17" fmla="*/ 818 h 21600"/>
                  <a:gd name="T18" fmla="*/ 20622 w 21600"/>
                  <a:gd name="T19" fmla="*/ 1642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FF9900"/>
                </a:outerShdw>
              </a:effectLst>
            </p:spPr>
            <p:txBody>
              <a:bodyPr/>
              <a:lstStyle/>
              <a:p>
                <a:pPr eaLnBrk="0" hangingPunct="0"/>
                <a:endParaRPr lang="ru-RU" altLang="ru-RU" sz="2400" i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14" name="Text Box 6"/>
              <p:cNvSpPr txBox="1">
                <a:spLocks noChangeArrowheads="1"/>
              </p:cNvSpPr>
              <p:nvPr/>
            </p:nvSpPr>
            <p:spPr bwMode="auto">
              <a:xfrm>
                <a:off x="769" y="755"/>
                <a:ext cx="1663" cy="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ru-RU" altLang="ru-RU" sz="2000" i="1">
                    <a:latin typeface="Georgia" panose="02040502050405020303" pitchFamily="18" charset="0"/>
                  </a:rPr>
                  <a:t>1. «Дискуссия – диспут»</a:t>
                </a:r>
              </a:p>
            </p:txBody>
          </p:sp>
        </p:grpSp>
        <p:pic>
          <p:nvPicPr>
            <p:cNvPr id="17415" name="Picture 7" descr="PE01742_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920"/>
              <a:ext cx="771" cy="1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7032625" y="1052514"/>
            <a:ext cx="3455988" cy="1944687"/>
            <a:chOff x="3136" y="802"/>
            <a:chExt cx="2112" cy="2248"/>
          </a:xfrm>
        </p:grpSpPr>
        <p:grpSp>
          <p:nvGrpSpPr>
            <p:cNvPr id="17417" name="Group 9"/>
            <p:cNvGrpSpPr>
              <a:grpSpLocks/>
            </p:cNvGrpSpPr>
            <p:nvPr/>
          </p:nvGrpSpPr>
          <p:grpSpPr bwMode="auto">
            <a:xfrm>
              <a:off x="3136" y="802"/>
              <a:ext cx="2112" cy="2112"/>
              <a:chOff x="3136" y="624"/>
              <a:chExt cx="2112" cy="2112"/>
            </a:xfrm>
          </p:grpSpPr>
          <p:sp>
            <p:nvSpPr>
              <p:cNvPr id="17418" name="Document" descr="Упаковочная бумага"/>
              <p:cNvSpPr>
                <a:spLocks noEditPoints="1" noChangeArrowheads="1"/>
              </p:cNvSpPr>
              <p:nvPr/>
            </p:nvSpPr>
            <p:spPr bwMode="auto">
              <a:xfrm>
                <a:off x="3136" y="624"/>
                <a:ext cx="2112" cy="2112"/>
              </a:xfrm>
              <a:custGeom>
                <a:avLst/>
                <a:gdLst>
                  <a:gd name="T0" fmla="*/ 10757 w 21600"/>
                  <a:gd name="T1" fmla="*/ 21632 h 21600"/>
                  <a:gd name="T2" fmla="*/ 85 w 21600"/>
                  <a:gd name="T3" fmla="*/ 10849 h 21600"/>
                  <a:gd name="T4" fmla="*/ 10757 w 21600"/>
                  <a:gd name="T5" fmla="*/ 81 h 21600"/>
                  <a:gd name="T6" fmla="*/ 21706 w 21600"/>
                  <a:gd name="T7" fmla="*/ 10652 h 21600"/>
                  <a:gd name="T8" fmla="*/ 10757 w 21600"/>
                  <a:gd name="T9" fmla="*/ 21632 h 21600"/>
                  <a:gd name="T10" fmla="*/ 0 w 21600"/>
                  <a:gd name="T11" fmla="*/ 0 h 21600"/>
                  <a:gd name="T12" fmla="*/ 21600 w 21600"/>
                  <a:gd name="T13" fmla="*/ 0 h 21600"/>
                  <a:gd name="T14" fmla="*/ 21600 w 21600"/>
                  <a:gd name="T15" fmla="*/ 21600 h 21600"/>
                  <a:gd name="T16" fmla="*/ 977 w 21600"/>
                  <a:gd name="T17" fmla="*/ 818 h 21600"/>
                  <a:gd name="T18" fmla="*/ 20622 w 21600"/>
                  <a:gd name="T19" fmla="*/ 1642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FF9900"/>
                </a:outerShdw>
              </a:effectLst>
            </p:spPr>
            <p:txBody>
              <a:bodyPr/>
              <a:lstStyle/>
              <a:p>
                <a:pPr eaLnBrk="0" hangingPunct="0"/>
                <a:endParaRPr lang="ru-RU" altLang="ru-RU" sz="2400" i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19" name="Text Box 11"/>
              <p:cNvSpPr txBox="1">
                <a:spLocks noChangeArrowheads="1"/>
              </p:cNvSpPr>
              <p:nvPr/>
            </p:nvSpPr>
            <p:spPr bwMode="auto">
              <a:xfrm>
                <a:off x="3231" y="719"/>
                <a:ext cx="1922" cy="1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eaLnBrk="0" hangingPunct="0"/>
                <a:r>
                  <a:rPr lang="ru-RU" altLang="ru-RU" sz="2000" i="1">
                    <a:latin typeface="Georgia" panose="02040502050405020303" pitchFamily="18" charset="0"/>
                  </a:rPr>
                  <a:t>2. «Заседание экспертной группы» («панельная дискуссия»)</a:t>
                </a:r>
              </a:p>
            </p:txBody>
          </p:sp>
        </p:grpSp>
        <p:pic>
          <p:nvPicPr>
            <p:cNvPr id="17420" name="Picture 12" descr="PE01709_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304"/>
              <a:ext cx="738" cy="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5664201" y="5373689"/>
            <a:ext cx="4810125" cy="1368425"/>
            <a:chOff x="984" y="3034"/>
            <a:chExt cx="3792" cy="1152"/>
          </a:xfrm>
        </p:grpSpPr>
        <p:grpSp>
          <p:nvGrpSpPr>
            <p:cNvPr id="17422" name="Group 14"/>
            <p:cNvGrpSpPr>
              <a:grpSpLocks/>
            </p:cNvGrpSpPr>
            <p:nvPr/>
          </p:nvGrpSpPr>
          <p:grpSpPr bwMode="auto">
            <a:xfrm>
              <a:off x="984" y="3034"/>
              <a:ext cx="3792" cy="1152"/>
              <a:chOff x="816" y="2880"/>
              <a:chExt cx="3792" cy="1152"/>
            </a:xfrm>
          </p:grpSpPr>
          <p:sp>
            <p:nvSpPr>
              <p:cNvPr id="17423" name="Document" descr="Упаковочная бумага"/>
              <p:cNvSpPr>
                <a:spLocks noEditPoints="1" noChangeArrowheads="1"/>
              </p:cNvSpPr>
              <p:nvPr/>
            </p:nvSpPr>
            <p:spPr bwMode="auto">
              <a:xfrm>
                <a:off x="816" y="2880"/>
                <a:ext cx="3792" cy="1152"/>
              </a:xfrm>
              <a:custGeom>
                <a:avLst/>
                <a:gdLst>
                  <a:gd name="T0" fmla="*/ 10757 w 21600"/>
                  <a:gd name="T1" fmla="*/ 21632 h 21600"/>
                  <a:gd name="T2" fmla="*/ 85 w 21600"/>
                  <a:gd name="T3" fmla="*/ 10849 h 21600"/>
                  <a:gd name="T4" fmla="*/ 10757 w 21600"/>
                  <a:gd name="T5" fmla="*/ 81 h 21600"/>
                  <a:gd name="T6" fmla="*/ 21706 w 21600"/>
                  <a:gd name="T7" fmla="*/ 10652 h 21600"/>
                  <a:gd name="T8" fmla="*/ 10757 w 21600"/>
                  <a:gd name="T9" fmla="*/ 21632 h 21600"/>
                  <a:gd name="T10" fmla="*/ 0 w 21600"/>
                  <a:gd name="T11" fmla="*/ 0 h 21600"/>
                  <a:gd name="T12" fmla="*/ 21600 w 21600"/>
                  <a:gd name="T13" fmla="*/ 0 h 21600"/>
                  <a:gd name="T14" fmla="*/ 21600 w 21600"/>
                  <a:gd name="T15" fmla="*/ 21600 h 21600"/>
                  <a:gd name="T16" fmla="*/ 977 w 21600"/>
                  <a:gd name="T17" fmla="*/ 818 h 21600"/>
                  <a:gd name="T18" fmla="*/ 20622 w 21600"/>
                  <a:gd name="T19" fmla="*/ 1642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FF9900"/>
                </a:outerShdw>
              </a:effectLst>
            </p:spPr>
            <p:txBody>
              <a:bodyPr/>
              <a:lstStyle/>
              <a:p>
                <a:pPr eaLnBrk="0" hangingPunct="0"/>
                <a:endParaRPr lang="ru-RU" altLang="ru-RU" sz="2400" i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24" name="Text Box 16"/>
              <p:cNvSpPr txBox="1">
                <a:spLocks noChangeArrowheads="1"/>
              </p:cNvSpPr>
              <p:nvPr/>
            </p:nvSpPr>
            <p:spPr bwMode="auto">
              <a:xfrm>
                <a:off x="957" y="2976"/>
                <a:ext cx="3510" cy="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eaLnBrk="0" hangingPunct="0"/>
                <a:r>
                  <a:rPr lang="ru-RU" altLang="ru-RU" sz="2000" i="1" dirty="0" smtClean="0">
                    <a:latin typeface="Georgia" panose="02040502050405020303" pitchFamily="18" charset="0"/>
                  </a:rPr>
                  <a:t>4. </a:t>
                </a:r>
                <a:r>
                  <a:rPr lang="ru-RU" altLang="ru-RU" sz="2000" i="1" dirty="0">
                    <a:latin typeface="Georgia" panose="02040502050405020303" pitchFamily="18" charset="0"/>
                  </a:rPr>
                  <a:t>«Техника аквариума»</a:t>
                </a:r>
              </a:p>
            </p:txBody>
          </p:sp>
        </p:grpSp>
        <p:pic>
          <p:nvPicPr>
            <p:cNvPr id="17425" name="Picture 17" descr="BD10499_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524"/>
              <a:ext cx="768" cy="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426" name="Group 18"/>
          <p:cNvGrpSpPr>
            <a:grpSpLocks/>
          </p:cNvGrpSpPr>
          <p:nvPr/>
        </p:nvGrpSpPr>
        <p:grpSpPr bwMode="auto">
          <a:xfrm>
            <a:off x="5562600" y="3048000"/>
            <a:ext cx="4395788" cy="1873250"/>
            <a:chOff x="240" y="801"/>
            <a:chExt cx="2384" cy="2112"/>
          </a:xfrm>
        </p:grpSpPr>
        <p:grpSp>
          <p:nvGrpSpPr>
            <p:cNvPr id="17427" name="Group 19"/>
            <p:cNvGrpSpPr>
              <a:grpSpLocks/>
            </p:cNvGrpSpPr>
            <p:nvPr/>
          </p:nvGrpSpPr>
          <p:grpSpPr bwMode="auto">
            <a:xfrm>
              <a:off x="512" y="801"/>
              <a:ext cx="2112" cy="2112"/>
              <a:chOff x="512" y="624"/>
              <a:chExt cx="2112" cy="2112"/>
            </a:xfrm>
          </p:grpSpPr>
          <p:sp>
            <p:nvSpPr>
              <p:cNvPr id="17428" name="Document" descr="Упаковочная бумага"/>
              <p:cNvSpPr>
                <a:spLocks noEditPoints="1" noChangeArrowheads="1"/>
              </p:cNvSpPr>
              <p:nvPr/>
            </p:nvSpPr>
            <p:spPr bwMode="auto">
              <a:xfrm>
                <a:off x="512" y="624"/>
                <a:ext cx="2112" cy="2112"/>
              </a:xfrm>
              <a:custGeom>
                <a:avLst/>
                <a:gdLst>
                  <a:gd name="T0" fmla="*/ 10757 w 21600"/>
                  <a:gd name="T1" fmla="*/ 21632 h 21600"/>
                  <a:gd name="T2" fmla="*/ 85 w 21600"/>
                  <a:gd name="T3" fmla="*/ 10849 h 21600"/>
                  <a:gd name="T4" fmla="*/ 10757 w 21600"/>
                  <a:gd name="T5" fmla="*/ 81 h 21600"/>
                  <a:gd name="T6" fmla="*/ 21706 w 21600"/>
                  <a:gd name="T7" fmla="*/ 10652 h 21600"/>
                  <a:gd name="T8" fmla="*/ 10757 w 21600"/>
                  <a:gd name="T9" fmla="*/ 21632 h 21600"/>
                  <a:gd name="T10" fmla="*/ 0 w 21600"/>
                  <a:gd name="T11" fmla="*/ 0 h 21600"/>
                  <a:gd name="T12" fmla="*/ 21600 w 21600"/>
                  <a:gd name="T13" fmla="*/ 0 h 21600"/>
                  <a:gd name="T14" fmla="*/ 21600 w 21600"/>
                  <a:gd name="T15" fmla="*/ 21600 h 21600"/>
                  <a:gd name="T16" fmla="*/ 977 w 21600"/>
                  <a:gd name="T17" fmla="*/ 818 h 21600"/>
                  <a:gd name="T18" fmla="*/ 20622 w 21600"/>
                  <a:gd name="T19" fmla="*/ 1642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FF9900"/>
                </a:outerShdw>
              </a:effectLst>
            </p:spPr>
            <p:txBody>
              <a:bodyPr/>
              <a:lstStyle/>
              <a:p>
                <a:pPr eaLnBrk="0" hangingPunct="0"/>
                <a:endParaRPr lang="ru-RU" altLang="ru-RU" sz="2400" i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29" name="Text Box 21"/>
              <p:cNvSpPr txBox="1">
                <a:spLocks noChangeArrowheads="1"/>
              </p:cNvSpPr>
              <p:nvPr/>
            </p:nvSpPr>
            <p:spPr bwMode="auto">
              <a:xfrm>
                <a:off x="881" y="724"/>
                <a:ext cx="1663" cy="7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eaLnBrk="0" hangingPunct="0"/>
                <a:r>
                  <a:rPr lang="ru-RU" altLang="ru-RU" sz="2000" i="1" dirty="0">
                    <a:latin typeface="Georgia" panose="02040502050405020303" pitchFamily="18" charset="0"/>
                  </a:rPr>
                  <a:t>3. « Дебаты</a:t>
                </a:r>
                <a:r>
                  <a:rPr lang="ru-RU" altLang="ru-RU" sz="2000" i="1" dirty="0" smtClean="0">
                    <a:latin typeface="Georgia" panose="02040502050405020303" pitchFamily="18" charset="0"/>
                  </a:rPr>
                  <a:t>», «</a:t>
                </a:r>
                <a:r>
                  <a:rPr lang="ru-RU" altLang="ru-RU" sz="2000" i="1" dirty="0" err="1" smtClean="0">
                    <a:latin typeface="Georgia" panose="02040502050405020303" pitchFamily="18" charset="0"/>
                  </a:rPr>
                  <a:t>кинодебаты</a:t>
                </a:r>
                <a:r>
                  <a:rPr lang="ru-RU" altLang="ru-RU" sz="2000" i="1" dirty="0" smtClean="0">
                    <a:latin typeface="Georgia" panose="02040502050405020303" pitchFamily="18" charset="0"/>
                  </a:rPr>
                  <a:t>» </a:t>
                </a:r>
                <a:endParaRPr lang="ru-RU" altLang="ru-RU" sz="2000" dirty="0">
                  <a:latin typeface="Georgia" panose="02040502050405020303" pitchFamily="18" charset="0"/>
                </a:endParaRPr>
              </a:p>
            </p:txBody>
          </p:sp>
        </p:grpSp>
        <p:pic>
          <p:nvPicPr>
            <p:cNvPr id="17430" name="Picture 22" descr="boo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536"/>
              <a:ext cx="768" cy="5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431" name="Group 23"/>
          <p:cNvGrpSpPr>
            <a:grpSpLocks/>
          </p:cNvGrpSpPr>
          <p:nvPr/>
        </p:nvGrpSpPr>
        <p:grpSpPr bwMode="auto">
          <a:xfrm>
            <a:off x="1919289" y="4149725"/>
            <a:ext cx="3025775" cy="2159000"/>
            <a:chOff x="512" y="801"/>
            <a:chExt cx="2128" cy="2213"/>
          </a:xfrm>
        </p:grpSpPr>
        <p:grpSp>
          <p:nvGrpSpPr>
            <p:cNvPr id="17432" name="Group 24"/>
            <p:cNvGrpSpPr>
              <a:grpSpLocks/>
            </p:cNvGrpSpPr>
            <p:nvPr/>
          </p:nvGrpSpPr>
          <p:grpSpPr bwMode="auto">
            <a:xfrm>
              <a:off x="512" y="801"/>
              <a:ext cx="2112" cy="2112"/>
              <a:chOff x="512" y="787"/>
              <a:chExt cx="2112" cy="2112"/>
            </a:xfrm>
          </p:grpSpPr>
          <p:sp>
            <p:nvSpPr>
              <p:cNvPr id="17433" name="Document" descr="Упаковочная бумага"/>
              <p:cNvSpPr>
                <a:spLocks noEditPoints="1" noChangeArrowheads="1"/>
              </p:cNvSpPr>
              <p:nvPr/>
            </p:nvSpPr>
            <p:spPr bwMode="auto">
              <a:xfrm>
                <a:off x="512" y="787"/>
                <a:ext cx="2112" cy="2112"/>
              </a:xfrm>
              <a:custGeom>
                <a:avLst/>
                <a:gdLst>
                  <a:gd name="T0" fmla="*/ 10757 w 21600"/>
                  <a:gd name="T1" fmla="*/ 21632 h 21600"/>
                  <a:gd name="T2" fmla="*/ 85 w 21600"/>
                  <a:gd name="T3" fmla="*/ 10849 h 21600"/>
                  <a:gd name="T4" fmla="*/ 10757 w 21600"/>
                  <a:gd name="T5" fmla="*/ 81 h 21600"/>
                  <a:gd name="T6" fmla="*/ 21706 w 21600"/>
                  <a:gd name="T7" fmla="*/ 10652 h 21600"/>
                  <a:gd name="T8" fmla="*/ 10757 w 21600"/>
                  <a:gd name="T9" fmla="*/ 21632 h 21600"/>
                  <a:gd name="T10" fmla="*/ 0 w 21600"/>
                  <a:gd name="T11" fmla="*/ 0 h 21600"/>
                  <a:gd name="T12" fmla="*/ 21600 w 21600"/>
                  <a:gd name="T13" fmla="*/ 0 h 21600"/>
                  <a:gd name="T14" fmla="*/ 21600 w 21600"/>
                  <a:gd name="T15" fmla="*/ 21600 h 21600"/>
                  <a:gd name="T16" fmla="*/ 977 w 21600"/>
                  <a:gd name="T17" fmla="*/ 818 h 21600"/>
                  <a:gd name="T18" fmla="*/ 20622 w 21600"/>
                  <a:gd name="T19" fmla="*/ 1642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FF9900"/>
                </a:outerShdw>
              </a:effectLst>
            </p:spPr>
            <p:txBody>
              <a:bodyPr/>
              <a:lstStyle/>
              <a:p>
                <a:pPr eaLnBrk="0" hangingPunct="0"/>
                <a:endParaRPr lang="ru-RU" altLang="ru-RU" sz="2400" i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34" name="Text Box 26"/>
              <p:cNvSpPr txBox="1">
                <a:spLocks noChangeArrowheads="1"/>
              </p:cNvSpPr>
              <p:nvPr/>
            </p:nvSpPr>
            <p:spPr bwMode="auto">
              <a:xfrm>
                <a:off x="769" y="859"/>
                <a:ext cx="1780" cy="10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r" eaLnBrk="0" hangingPunct="0"/>
                <a:r>
                  <a:rPr lang="ru-RU" altLang="ru-RU" sz="2000" i="1" dirty="0" smtClean="0">
                    <a:latin typeface="Georgia" panose="02040502050405020303" pitchFamily="18" charset="0"/>
                  </a:rPr>
                  <a:t>5. «</a:t>
                </a:r>
                <a:r>
                  <a:rPr lang="ru-RU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Мировоззренческое </a:t>
                </a:r>
                <a:r>
                  <a:rPr lang="ru-RU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кино</a:t>
                </a:r>
                <a:r>
                  <a:rPr lang="ru-RU" altLang="ru-RU" sz="2000" i="1" dirty="0" smtClean="0">
                    <a:latin typeface="Georgia" panose="02040502050405020303" pitchFamily="18" charset="0"/>
                  </a:rPr>
                  <a:t>»</a:t>
                </a:r>
                <a:endParaRPr lang="ru-RU" altLang="ru-RU" sz="2000" i="1" dirty="0">
                  <a:latin typeface="Georgia" panose="02040502050405020303" pitchFamily="18" charset="0"/>
                </a:endParaRPr>
              </a:p>
            </p:txBody>
          </p:sp>
        </p:grpSp>
        <p:pic>
          <p:nvPicPr>
            <p:cNvPr id="17435" name="Picture 27" descr="PE01710_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" y="2448"/>
              <a:ext cx="812" cy="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8558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работа в </a:t>
            </a:r>
            <a:r>
              <a:rPr lang="ru-RU" alt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медиасфере</a:t>
            </a: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(интернет ресурс)</a:t>
            </a:r>
          </a:p>
        </p:txBody>
      </p:sp>
      <p:sp>
        <p:nvSpPr>
          <p:cNvPr id="95235" name="Прямоугольник 5"/>
          <p:cNvSpPr>
            <a:spLocks noChangeArrowheads="1"/>
          </p:cNvSpPr>
          <p:nvPr/>
        </p:nvSpPr>
        <p:spPr bwMode="auto">
          <a:xfrm>
            <a:off x="1524000" y="6488114"/>
            <a:ext cx="539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профилактик, реабилитации и коррекции: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714500"/>
            <a:ext cx="697230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0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работа в </a:t>
            </a:r>
            <a:r>
              <a:rPr lang="ru-RU" alt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медиасфере</a:t>
            </a: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(интернет </a:t>
            </a:r>
            <a:r>
              <a:rPr lang="ru-RU" alt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</a:t>
            </a: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5" t="7500" r="18230" b="40833"/>
          <a:stretch>
            <a:fillRect/>
          </a:stretch>
        </p:blipFill>
        <p:spPr bwMode="auto">
          <a:xfrm>
            <a:off x="2452688" y="1714500"/>
            <a:ext cx="74041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Прямоугольник 5"/>
          <p:cNvSpPr>
            <a:spLocks noChangeArrowheads="1"/>
          </p:cNvSpPr>
          <p:nvPr/>
        </p:nvSpPr>
        <p:spPr bwMode="auto">
          <a:xfrm>
            <a:off x="1524000" y="6488114"/>
            <a:ext cx="8726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Общероссийская общественная организация: </a:t>
            </a:r>
            <a:r>
              <a:rPr lang="en-US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https://xn----9sbkcac6brh7h.xn--p1ai/</a:t>
            </a:r>
            <a:endParaRPr lang="ru-RU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85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работа в </a:t>
            </a:r>
            <a:r>
              <a:rPr lang="ru-RU" alt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медиасфере</a:t>
            </a: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(интернет </a:t>
            </a:r>
            <a:r>
              <a:rPr lang="ru-RU" alt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</a:t>
            </a: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214439"/>
            <a:ext cx="80010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Прямоугольник 4"/>
          <p:cNvSpPr>
            <a:spLocks noChangeArrowheads="1"/>
          </p:cNvSpPr>
          <p:nvPr/>
        </p:nvSpPr>
        <p:spPr bwMode="auto">
          <a:xfrm>
            <a:off x="2595564" y="6286500"/>
            <a:ext cx="7697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Прибайкалье против наркотикой: </a:t>
            </a:r>
            <a:r>
              <a:rPr lang="en-US" altLang="ru-RU" b="1"/>
              <a:t>http://www.narkostop.irkutsk.ru/</a:t>
            </a:r>
            <a:r>
              <a:rPr lang="ru-RU" altLang="ru-RU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687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8" descr="I:\Общая папка\Лазарев\обложки\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1189" y="3429000"/>
            <a:ext cx="2479675" cy="3055938"/>
          </a:xfrm>
          <a:noFill/>
        </p:spPr>
      </p:pic>
      <p:pic>
        <p:nvPicPr>
          <p:cNvPr id="89091" name="Picture 6" descr="Обложка_новая_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1" y="3357563"/>
            <a:ext cx="22145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Содержимое 3" descr="радуга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3429001"/>
            <a:ext cx="315436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550127" y="139336"/>
            <a:ext cx="10389324" cy="309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образовательные программы федерального уровня: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цвета кроме черного» (2-11кл.)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«Полезные уроки»(1-11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«Все, что тебя касается» (8-11кл.)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endParaRPr lang="ru-RU" sz="2400" b="1" dirty="0">
              <a:latin typeface="Monotype Corsiva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endParaRPr lang="ru-RU" sz="2400" kern="0" dirty="0">
              <a:solidFill>
                <a:schemeClr val="tx2"/>
              </a:solidFill>
            </a:endParaRPr>
          </a:p>
        </p:txBody>
      </p:sp>
      <p:pic>
        <p:nvPicPr>
          <p:cNvPr id="89094" name="Picture 7" descr="j04348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2" y="289288"/>
            <a:ext cx="100012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7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9"/>
          <p:cNvSpPr txBox="1">
            <a:spLocks noChangeArrowheads="1"/>
          </p:cNvSpPr>
          <p:nvPr/>
        </p:nvSpPr>
        <p:spPr bwMode="auto">
          <a:xfrm>
            <a:off x="5173663" y="947738"/>
            <a:ext cx="31289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800" b="1">
                <a:solidFill>
                  <a:srgbClr val="0A50A1"/>
                </a:solidFill>
              </a:rPr>
              <a:t> </a:t>
            </a:r>
          </a:p>
        </p:txBody>
      </p:sp>
      <p:sp>
        <p:nvSpPr>
          <p:cNvPr id="92163" name="Text Box 16"/>
          <p:cNvSpPr txBox="1">
            <a:spLocks noChangeArrowheads="1"/>
          </p:cNvSpPr>
          <p:nvPr/>
        </p:nvSpPr>
        <p:spPr bwMode="auto">
          <a:xfrm>
            <a:off x="3201988" y="2384425"/>
            <a:ext cx="67119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ru-RU" altLang="ru-RU" sz="2100">
              <a:solidFill>
                <a:srgbClr val="96C85A"/>
              </a:solidFill>
            </a:endParaRPr>
          </a:p>
        </p:txBody>
      </p:sp>
      <p:sp>
        <p:nvSpPr>
          <p:cNvPr id="92164" name="Rectangle 18"/>
          <p:cNvSpPr>
            <a:spLocks noGrp="1" noChangeArrowheads="1"/>
          </p:cNvSpPr>
          <p:nvPr>
            <p:ph type="title"/>
          </p:nvPr>
        </p:nvSpPr>
        <p:spPr>
          <a:xfrm>
            <a:off x="872537" y="9525"/>
            <a:ext cx="10492149" cy="774246"/>
          </a:xfrm>
        </p:spPr>
        <p:txBody>
          <a:bodyPr anchor="ctr"/>
          <a:lstStyle/>
          <a:p>
            <a:pPr algn="ctr" eaLnBrk="1" hangingPunct="1"/>
            <a:r>
              <a:rPr lang="ru-RU" altLang="ru-RU" sz="4000" b="1" dirty="0">
                <a:solidFill>
                  <a:srgbClr val="002060"/>
                </a:solidFill>
              </a:rPr>
              <a:t>«Всё, что тебя касается»</a:t>
            </a:r>
          </a:p>
        </p:txBody>
      </p:sp>
      <p:sp>
        <p:nvSpPr>
          <p:cNvPr id="92165" name="Rectangle 19"/>
          <p:cNvSpPr>
            <a:spLocks noGrp="1" noChangeArrowheads="1"/>
          </p:cNvSpPr>
          <p:nvPr>
            <p:ph type="body" sz="half" idx="1"/>
          </p:nvPr>
        </p:nvSpPr>
        <p:spPr>
          <a:xfrm>
            <a:off x="609599" y="1981200"/>
            <a:ext cx="7297783" cy="2346960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ru-RU" altLang="ru-RU" sz="2800" dirty="0">
                <a:solidFill>
                  <a:srgbClr val="0A50A1"/>
                </a:solidFill>
              </a:rPr>
              <a:t>	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направлена на формирование ценности здорового  образа жизни у подростков и молодёжи.</a:t>
            </a:r>
          </a:p>
        </p:txBody>
      </p:sp>
      <p:pic>
        <p:nvPicPr>
          <p:cNvPr id="92166" name="Picture 21" descr="Обложка_новая_fro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02786" y="1312818"/>
            <a:ext cx="315595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50324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002060"/>
                </a:solidFill>
              </a:rPr>
              <a:t>Основные компоненты </a:t>
            </a:r>
            <a:r>
              <a:rPr lang="ru-RU" b="1" dirty="0" smtClean="0">
                <a:solidFill>
                  <a:srgbClr val="002060"/>
                </a:solidFill>
              </a:rPr>
              <a:t>программы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Тренинговый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для подростков: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общения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Жизненные ценности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Эмоции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Мужчина и женщина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Разрешаем конфликты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Критическое мышление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Курить или не курить?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Сопротивление давлению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Наркотики: не влезай – убьёт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ВИЧ/СПИД: мы знаем, как себя защитить</a:t>
            </a:r>
          </a:p>
          <a:p>
            <a:pPr marL="533400" indent="-533400">
              <a:lnSpc>
                <a:spcPct val="90000"/>
              </a:lnSpc>
              <a:buNone/>
              <a:defRPr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Rectangle 5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marL="533400" indent="-533400">
              <a:lnSpc>
                <a:spcPct val="90000"/>
              </a:lnSpc>
              <a:buFontTx/>
              <a:buAutoNum type="arabicPeriod" startAt="11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характера (уверенное поведение)</a:t>
            </a:r>
          </a:p>
          <a:p>
            <a:pPr marL="533400" indent="-533400">
              <a:lnSpc>
                <a:spcPct val="90000"/>
              </a:lnSpc>
              <a:buFontTx/>
              <a:buAutoNum type="arabicPeriod" startAt="11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абсолютно спокоен (поведение в стрессовых ситуациях)</a:t>
            </a:r>
          </a:p>
          <a:p>
            <a:pPr marL="533400" indent="-533400">
              <a:lnSpc>
                <a:spcPct val="90000"/>
              </a:lnSpc>
              <a:buFontTx/>
              <a:buAutoNum type="arabicPeriod" startAt="11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Кризис: выход есть!</a:t>
            </a:r>
          </a:p>
          <a:p>
            <a:pPr marL="533400" indent="-533400">
              <a:lnSpc>
                <a:spcPct val="90000"/>
              </a:lnSpc>
              <a:buFontTx/>
              <a:buAutoNum type="arabicPeriod" startAt="11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Алкоголь: мифы и реальность</a:t>
            </a:r>
          </a:p>
          <a:p>
            <a:pPr marL="533400" indent="-533400">
              <a:lnSpc>
                <a:spcPct val="90000"/>
              </a:lnSpc>
              <a:buFontTx/>
              <a:buAutoNum type="arabicPeriod" startAt="11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Моё мнение</a:t>
            </a:r>
          </a:p>
          <a:p>
            <a:pPr marL="533400" indent="-533400">
              <a:lnSpc>
                <a:spcPct val="90000"/>
              </a:lnSpc>
              <a:buFontTx/>
              <a:buAutoNum type="arabicPeriod" startAt="11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</a:t>
            </a:r>
          </a:p>
          <a:p>
            <a:pPr marL="533400" indent="-533400">
              <a:lnSpc>
                <a:spcPct val="90000"/>
              </a:lnSpc>
              <a:buFontTx/>
              <a:buAutoNum type="arabicPeriod" startAt="11"/>
              <a:defRPr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Моё будущее: стратегии успеха</a:t>
            </a:r>
          </a:p>
          <a:p>
            <a:pPr marL="533400" indent="-533400">
              <a:lnSpc>
                <a:spcPct val="90000"/>
              </a:lnSpc>
              <a:buFontTx/>
              <a:buAutoNum type="arabicPeriod" startAt="11"/>
              <a:defRPr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90000"/>
              </a:lnSpc>
              <a:buNone/>
              <a:defRPr/>
            </a:pPr>
            <a:endParaRPr lang="ru-RU" sz="2100" dirty="0"/>
          </a:p>
          <a:p>
            <a:pPr marL="533400" indent="-533400">
              <a:lnSpc>
                <a:spcPct val="90000"/>
              </a:lnSpc>
              <a:buFontTx/>
              <a:buAutoNum type="arabicPeriod" startAt="10"/>
              <a:defRPr/>
            </a:pPr>
            <a:endParaRPr lang="ru-RU" sz="2100" dirty="0">
              <a:solidFill>
                <a:srgbClr val="0A50A1"/>
              </a:solidFill>
            </a:endParaRPr>
          </a:p>
          <a:p>
            <a:pPr marL="533400" indent="-533400">
              <a:lnSpc>
                <a:spcPct val="90000"/>
              </a:lnSpc>
              <a:buFontTx/>
              <a:buAutoNum type="arabicPeriod" startAt="9"/>
              <a:defRPr/>
            </a:pPr>
            <a:endParaRPr lang="ru-RU" sz="2100" dirty="0">
              <a:solidFill>
                <a:srgbClr val="0A50A1"/>
              </a:solidFill>
            </a:endParaRPr>
          </a:p>
          <a:p>
            <a:pPr marL="533400" indent="-533400">
              <a:lnSpc>
                <a:spcPct val="90000"/>
              </a:lnSpc>
              <a:buFontTx/>
              <a:buAutoNum type="arabicPeriod" startAt="10"/>
              <a:defRPr/>
            </a:pPr>
            <a:endParaRPr lang="ru-RU" sz="2100" dirty="0">
              <a:solidFill>
                <a:srgbClr val="0A50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11878490" cy="666750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pPr algn="ctr" eaLnBrk="1" hangingPunct="1"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областных профилактических недель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Номер слайда 2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872663" y="6111876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14CD4A-BDD7-4363-ABC7-7694DA3F01DB}" type="slidenum">
              <a:rPr lang="ru-RU" altLang="ru-RU">
                <a:solidFill>
                  <a:srgbClr val="898989"/>
                </a:solidFill>
              </a:rPr>
              <a:pPr/>
              <a:t>49</a:t>
            </a:fld>
            <a:endParaRPr lang="ru-RU" altLang="ru-RU">
              <a:solidFill>
                <a:srgbClr val="898989"/>
              </a:solidFill>
            </a:endParaRPr>
          </a:p>
        </p:txBody>
      </p:sp>
      <p:graphicFrame>
        <p:nvGraphicFramePr>
          <p:cNvPr id="2" name="Объект 1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62233138"/>
              </p:ext>
            </p:extLst>
          </p:nvPr>
        </p:nvGraphicFramePr>
        <p:xfrm>
          <a:off x="1631504" y="764705"/>
          <a:ext cx="8856984" cy="5760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1673585"/>
      </p:ext>
    </p:extLst>
  </p:cSld>
  <p:clrMapOvr>
    <a:masterClrMapping/>
  </p:clrMapOvr>
  <p:transition advTm="1189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74A1DC-8710-476D-BD97-62F13F5AC4EA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6147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1"/>
            <a:ext cx="50419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5E031AD3-E749-4DE4-AF0E-738B07A9D91D}"/>
              </a:ext>
            </a:extLst>
          </p:cNvPr>
          <p:cNvSpPr/>
          <p:nvPr/>
        </p:nvSpPr>
        <p:spPr>
          <a:xfrm>
            <a:off x="2438400" y="4787900"/>
            <a:ext cx="7620000" cy="13843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Новый взгляд – не отменяет прежний, </a:t>
            </a:r>
          </a:p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 расширяет, углубляет и обогащает понимание …..</a:t>
            </a:r>
          </a:p>
        </p:txBody>
      </p:sp>
      <p:pic>
        <p:nvPicPr>
          <p:cNvPr id="6149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2819400"/>
            <a:ext cx="14763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4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Box 6"/>
          <p:cNvSpPr txBox="1">
            <a:spLocks noChangeArrowheads="1"/>
          </p:cNvSpPr>
          <p:nvPr/>
        </p:nvSpPr>
        <p:spPr bwMode="auto">
          <a:xfrm>
            <a:off x="1565275" y="5922964"/>
            <a:ext cx="9144000" cy="153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 sz="400"/>
          </a:p>
        </p:txBody>
      </p:sp>
      <p:sp>
        <p:nvSpPr>
          <p:cNvPr id="6" name="TextBox 5"/>
          <p:cNvSpPr txBox="1"/>
          <p:nvPr/>
        </p:nvSpPr>
        <p:spPr>
          <a:xfrm>
            <a:off x="2166939" y="714376"/>
            <a:ext cx="8281987" cy="523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НАГЛЯДНАЯ АГИТАЦИЯ </a:t>
            </a:r>
          </a:p>
        </p:txBody>
      </p:sp>
      <p:pic>
        <p:nvPicPr>
          <p:cNvPr id="993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2"/>
          <a:stretch>
            <a:fillRect/>
          </a:stretch>
        </p:blipFill>
        <p:spPr bwMode="auto">
          <a:xfrm>
            <a:off x="1809751" y="1535114"/>
            <a:ext cx="8429625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640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205970192"/>
              </p:ext>
            </p:extLst>
          </p:nvPr>
        </p:nvGraphicFramePr>
        <p:xfrm>
          <a:off x="1881159" y="2357430"/>
          <a:ext cx="3118843" cy="345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738313" y="357189"/>
            <a:ext cx="8286750" cy="7143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НАГЛЯДНАЯ АГИТАЦИЯ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5439042" y="1212836"/>
            <a:ext cx="5072097" cy="5429265"/>
            <a:chOff x="4541931" y="1719233"/>
            <a:chExt cx="1970697" cy="2363182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4541931" y="1719233"/>
              <a:ext cx="1970697" cy="2363182"/>
            </a:xfrm>
            <a:prstGeom prst="roundRect">
              <a:avLst/>
            </a:prstGeom>
            <a:solidFill>
              <a:schemeClr val="bg2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 flipH="1">
              <a:off x="4597444" y="1750328"/>
              <a:ext cx="1887428" cy="22388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>
                <a:defRPr/>
              </a:pPr>
              <a:r>
                <a:rPr lang="ru-RU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  <a:r>
                <a:rPr lang="ru-RU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это форма информационного пространства, которая является маяком, ориентиром в профилактической деятельности  для детей, родителей и учителей. </a:t>
              </a:r>
            </a:p>
          </p:txBody>
        </p:sp>
      </p:grpSp>
      <p:pic>
        <p:nvPicPr>
          <p:cNvPr id="100357" name="Picture 2" descr="http://profsoyuzuostar.ucoz.ru/_bd/0/4697605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465" y="5070431"/>
            <a:ext cx="1285875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718653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AutoShape 3"/>
          <p:cNvSpPr>
            <a:spLocks noChangeArrowheads="1"/>
          </p:cNvSpPr>
          <p:nvPr/>
        </p:nvSpPr>
        <p:spPr bwMode="gray">
          <a:xfrm>
            <a:off x="1524000" y="1357299"/>
            <a:ext cx="3714744" cy="3071834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 sz="3200" dirty="0">
              <a:latin typeface="Arial" charset="0"/>
            </a:endParaRPr>
          </a:p>
        </p:txBody>
      </p:sp>
      <p:sp>
        <p:nvSpPr>
          <p:cNvPr id="92164" name="Oval 4"/>
          <p:cNvSpPr>
            <a:spLocks noChangeArrowheads="1"/>
          </p:cNvSpPr>
          <p:nvPr/>
        </p:nvSpPr>
        <p:spPr bwMode="gray">
          <a:xfrm>
            <a:off x="1738282" y="1571613"/>
            <a:ext cx="3214710" cy="2643205"/>
          </a:xfrm>
          <a:prstGeom prst="ellipse">
            <a:avLst/>
          </a:prstGeom>
          <a:solidFill>
            <a:srgbClr val="00B0F0"/>
          </a:solidFill>
          <a:ln w="28575" algn="ctr">
            <a:solidFill>
              <a:srgbClr val="FFFFFF"/>
            </a:solidFill>
            <a:round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>
              <a:defRPr/>
            </a:pPr>
            <a:endParaRPr lang="ru-RU" sz="3200" dirty="0">
              <a:latin typeface="Arial" charset="0"/>
            </a:endParaRPr>
          </a:p>
        </p:txBody>
      </p:sp>
      <p:sp>
        <p:nvSpPr>
          <p:cNvPr id="92165" name="AutoShape 5"/>
          <p:cNvSpPr>
            <a:spLocks noChangeArrowheads="1"/>
          </p:cNvSpPr>
          <p:nvPr/>
        </p:nvSpPr>
        <p:spPr bwMode="gray">
          <a:xfrm>
            <a:off x="4381488" y="1357298"/>
            <a:ext cx="6286512" cy="92014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 algn="ctr">
            <a:solidFill>
              <a:schemeClr val="accent1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marL="273050" indent="-273050">
              <a:buClr>
                <a:srgbClr val="B58B80"/>
              </a:buClr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Распоряжение Правительства РФ от 29 ноября 2014г. № 2403-з</a:t>
            </a:r>
          </a:p>
          <a:p>
            <a:pPr marL="273050" indent="-273050">
              <a:buClr>
                <a:srgbClr val="B58B80"/>
              </a:buClr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«Об утверждении Основ государственной политики РФ</a:t>
            </a:r>
          </a:p>
          <a:p>
            <a:pPr marL="273050" indent="-273050">
              <a:buClr>
                <a:srgbClr val="B58B80"/>
              </a:buClr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период до 2025 года »</a:t>
            </a:r>
          </a:p>
        </p:txBody>
      </p:sp>
      <p:sp>
        <p:nvSpPr>
          <p:cNvPr id="92166" name="AutoShape 6"/>
          <p:cNvSpPr>
            <a:spLocks noChangeArrowheads="1"/>
          </p:cNvSpPr>
          <p:nvPr/>
        </p:nvSpPr>
        <p:spPr bwMode="gray">
          <a:xfrm>
            <a:off x="5310182" y="2571744"/>
            <a:ext cx="5143536" cy="78581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 algn="ctr">
            <a:solidFill>
              <a:schemeClr val="accent1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marL="273050" indent="-273050">
              <a:buClr>
                <a:srgbClr val="B58B80"/>
              </a:buClr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 мероприятий  по развитию </a:t>
            </a:r>
          </a:p>
          <a:p>
            <a:pPr marL="273050" indent="-273050">
              <a:buClr>
                <a:srgbClr val="B58B80"/>
              </a:buClr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волонтерского движения в РФ №4723п-П44</a:t>
            </a:r>
          </a:p>
          <a:p>
            <a:pPr marL="273050" indent="-273050">
              <a:buClr>
                <a:srgbClr val="B58B80"/>
              </a:buClr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 июля 2017г.</a:t>
            </a:r>
          </a:p>
        </p:txBody>
      </p:sp>
      <p:sp>
        <p:nvSpPr>
          <p:cNvPr id="92168" name="AutoShape 8"/>
          <p:cNvSpPr>
            <a:spLocks noChangeArrowheads="1"/>
          </p:cNvSpPr>
          <p:nvPr/>
        </p:nvSpPr>
        <p:spPr bwMode="gray">
          <a:xfrm>
            <a:off x="4738678" y="3571876"/>
            <a:ext cx="5668154" cy="128588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 algn="ctr">
            <a:solidFill>
              <a:schemeClr val="accent1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marL="273050" indent="-273050" algn="just">
              <a:buClr>
                <a:srgbClr val="B58B80"/>
              </a:buClr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июнь 2016г. исследования Федерального </a:t>
            </a:r>
          </a:p>
          <a:p>
            <a:pPr marL="273050" indent="-273050" algn="just">
              <a:buClr>
                <a:srgbClr val="B58B80"/>
              </a:buClr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Экспертного совета по развитию добровольчества</a:t>
            </a:r>
          </a:p>
          <a:p>
            <a:pPr marL="273050" indent="-273050" algn="just">
              <a:buClr>
                <a:srgbClr val="B58B80"/>
              </a:buClr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(90% опрошенных подтвердили потребность в </a:t>
            </a:r>
          </a:p>
          <a:p>
            <a:pPr marL="273050" indent="-273050" algn="just">
              <a:buClr>
                <a:srgbClr val="B58B80"/>
              </a:buClr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Формировании ЕИС «Добровольцы России»)</a:t>
            </a:r>
          </a:p>
        </p:txBody>
      </p:sp>
      <p:sp>
        <p:nvSpPr>
          <p:cNvPr id="92169" name="AutoShape 9"/>
          <p:cNvSpPr>
            <a:spLocks noChangeArrowheads="1"/>
          </p:cNvSpPr>
          <p:nvPr/>
        </p:nvSpPr>
        <p:spPr bwMode="gray">
          <a:xfrm>
            <a:off x="2452662" y="5286388"/>
            <a:ext cx="7492406" cy="13573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 algn="ctr">
            <a:solidFill>
              <a:schemeClr val="accent1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marL="273050" indent="-273050" algn="ctr">
              <a:buClr>
                <a:srgbClr val="B58B80"/>
              </a:buClr>
              <a:defRPr/>
            </a:pPr>
            <a:r>
              <a:rPr lang="ru-RU" sz="3600" b="1" dirty="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«Цифровая экономика РФ» принята распоряжением</a:t>
            </a:r>
          </a:p>
          <a:p>
            <a:pPr marL="273050" indent="-273050" algn="ctr">
              <a:buClr>
                <a:srgbClr val="B58B80"/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Правительства от 28. июля 2017г. №1632</a:t>
            </a:r>
          </a:p>
          <a:p>
            <a:pPr marL="273050" indent="-273050" algn="ctr">
              <a:buClr>
                <a:srgbClr val="B58B80"/>
              </a:buClr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– Единая информационная система </a:t>
            </a:r>
          </a:p>
          <a:p>
            <a:pPr marL="273050" indent="-273050" algn="ctr">
              <a:buClr>
                <a:srgbClr val="B58B80"/>
              </a:buClr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«Добровольцы России»</a:t>
            </a:r>
          </a:p>
        </p:txBody>
      </p:sp>
      <p:sp>
        <p:nvSpPr>
          <p:cNvPr id="6153" name="Text Box 47"/>
          <p:cNvSpPr txBox="1">
            <a:spLocks noChangeArrowheads="1"/>
          </p:cNvSpPr>
          <p:nvPr/>
        </p:nvSpPr>
        <p:spPr bwMode="gray">
          <a:xfrm>
            <a:off x="1881188" y="1785939"/>
            <a:ext cx="2857500" cy="1938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Единая информационная система «ДОБРОВОЛЬЦЫ РОССИИ»</a:t>
            </a:r>
            <a:endParaRPr lang="en-US" sz="24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омер слайда 14"/>
          <p:cNvSpPr txBox="1">
            <a:spLocks noGrp="1"/>
          </p:cNvSpPr>
          <p:nvPr/>
        </p:nvSpPr>
        <p:spPr>
          <a:xfrm>
            <a:off x="10137775" y="6305550"/>
            <a:ext cx="457200" cy="476250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2CF5BD79-B594-4C6B-93BB-0E7456E694A5}" type="slidenum">
              <a:rPr lang="ru-RU" altLang="ru-RU" sz="1200">
                <a:solidFill>
                  <a:srgbClr val="000087"/>
                </a:solidFill>
              </a:rPr>
              <a:pPr algn="ctr" eaLnBrk="1" hangingPunct="1"/>
              <a:t>52</a:t>
            </a:fld>
            <a:endParaRPr lang="ru-RU" altLang="ru-RU" sz="1200">
              <a:solidFill>
                <a:srgbClr val="000087"/>
              </a:solidFill>
            </a:endParaRPr>
          </a:p>
        </p:txBody>
      </p:sp>
      <p:sp>
        <p:nvSpPr>
          <p:cNvPr id="103446" name="Прямоугольник 13"/>
          <p:cNvSpPr>
            <a:spLocks noChangeArrowheads="1"/>
          </p:cNvSpPr>
          <p:nvPr/>
        </p:nvSpPr>
        <p:spPr bwMode="auto">
          <a:xfrm>
            <a:off x="2024063" y="500063"/>
            <a:ext cx="8215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/добровольчество - как эффективный инструмент профилактики</a:t>
            </a:r>
            <a:endParaRPr lang="ru-RU" alt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9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9670"/>
            <a:ext cx="9144000" cy="100148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НОРМАТИВНО- ПРАВОВАЯ БАЗА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ЕИС «Добровольцы России»</a:t>
            </a:r>
          </a:p>
        </p:txBody>
      </p:sp>
      <p:sp>
        <p:nvSpPr>
          <p:cNvPr id="104451" name="Прямоугольник 6"/>
          <p:cNvSpPr>
            <a:spLocks noChangeArrowheads="1"/>
          </p:cNvSpPr>
          <p:nvPr/>
        </p:nvSpPr>
        <p:spPr bwMode="auto">
          <a:xfrm>
            <a:off x="278674" y="1500189"/>
            <a:ext cx="1146048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о порядке регистрации и учета достижений/опыта молодых граждан, принимающих и изъявивших желание принять участие в добровольческой  (волонтерской) деятельности на территории РФ»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Министерства образования и науки РФ Департамента государственной политики в сфере общего воспитания детей и молодежи от 21 марта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2017г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  09-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607Ф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ü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05 февраля 2018 г. № 15-ФЗ «О внесении изменений в отдельные законодательные акты Российской Федерации по вопросам добровольчества (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</p:txBody>
      </p:sp>
      <p:pic>
        <p:nvPicPr>
          <p:cNvPr id="104452" name="Picture 5" descr="http://stblizko.ru/system/images/product/007/656/011_b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9"/>
          <a:stretch>
            <a:fillRect/>
          </a:stretch>
        </p:blipFill>
        <p:spPr bwMode="auto">
          <a:xfrm>
            <a:off x="9846469" y="4916509"/>
            <a:ext cx="1643062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46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557201"/>
          </a:xfrm>
        </p:spPr>
        <p:txBody>
          <a:bodyPr anchor="ctr">
            <a:no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</a:rPr>
              <a:t>Контактная </a:t>
            </a:r>
            <a:r>
              <a:rPr lang="ru-RU" sz="2800" b="1" dirty="0" smtClean="0">
                <a:solidFill>
                  <a:srgbClr val="002060"/>
                </a:solidFill>
              </a:rPr>
              <a:t>информация по </a:t>
            </a:r>
            <a:r>
              <a:rPr lang="ru-RU" sz="2800" b="1" dirty="0">
                <a:solidFill>
                  <a:srgbClr val="002060"/>
                </a:solidFill>
              </a:rPr>
              <a:t>всем вопросам работы системы: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8547" name="Rectangle 4"/>
          <p:cNvSpPr>
            <a:spLocks noGrp="1" noChangeArrowheads="1"/>
          </p:cNvSpPr>
          <p:nvPr>
            <p:ph sz="quarter" idx="1"/>
          </p:nvPr>
        </p:nvSpPr>
        <p:spPr>
          <a:xfrm>
            <a:off x="1981200" y="1981201"/>
            <a:ext cx="8115300" cy="1019175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None/>
            </a:pP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</a:t>
            </a:r>
            <a:endParaRPr lang="ru-RU" alt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90000"/>
              </a:lnSpc>
              <a:buNone/>
            </a:pPr>
            <a:r>
              <a:rPr lang="en-US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info@</a:t>
            </a:r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добровольцыроссии.рф.</a:t>
            </a:r>
          </a:p>
        </p:txBody>
      </p:sp>
      <p:sp>
        <p:nvSpPr>
          <p:cNvPr id="108548" name="Rectangle 5"/>
          <p:cNvSpPr>
            <a:spLocks noGrp="1" noChangeArrowheads="1"/>
          </p:cNvSpPr>
          <p:nvPr>
            <p:ph sz="quarter" idx="2"/>
          </p:nvPr>
        </p:nvSpPr>
        <p:spPr>
          <a:xfrm>
            <a:off x="1952625" y="3643313"/>
            <a:ext cx="8072438" cy="22860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None/>
            </a:pP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сети проекта: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https://vk.com/dobrovrossii https://www.facebook.com/dobrovoletsrussiahttps://www.instagram.com/dobroinrussia</a:t>
            </a:r>
            <a:endParaRPr lang="ru-RU" altLang="ru-RU" smtClean="0">
              <a:solidFill>
                <a:srgbClr val="0A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90000"/>
              </a:lnSpc>
              <a:buNone/>
            </a:pPr>
            <a:endParaRPr lang="ru-RU" altLang="ru-RU" sz="2100">
              <a:solidFill>
                <a:srgbClr val="0A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90000"/>
              </a:lnSpc>
              <a:buFontTx/>
              <a:buAutoNum type="arabicPeriod" startAt="10"/>
            </a:pPr>
            <a:endParaRPr lang="ru-RU" altLang="ru-RU" sz="2100">
              <a:solidFill>
                <a:srgbClr val="0A50A1"/>
              </a:solidFill>
            </a:endParaRPr>
          </a:p>
          <a:p>
            <a:pPr marL="533400" indent="-533400">
              <a:lnSpc>
                <a:spcPct val="90000"/>
              </a:lnSpc>
              <a:buFontTx/>
              <a:buAutoNum type="arabicPeriod" startAt="9"/>
            </a:pPr>
            <a:endParaRPr lang="ru-RU" altLang="ru-RU" sz="2100">
              <a:solidFill>
                <a:srgbClr val="0A50A1"/>
              </a:solidFill>
            </a:endParaRPr>
          </a:p>
          <a:p>
            <a:pPr marL="533400" indent="-533400">
              <a:lnSpc>
                <a:spcPct val="90000"/>
              </a:lnSpc>
              <a:buFontTx/>
              <a:buAutoNum type="arabicPeriod" startAt="10"/>
            </a:pPr>
            <a:endParaRPr lang="ru-RU" altLang="ru-RU" sz="2100">
              <a:solidFill>
                <a:srgbClr val="0A50A1"/>
              </a:solidFill>
            </a:endParaRPr>
          </a:p>
        </p:txBody>
      </p:sp>
      <p:pic>
        <p:nvPicPr>
          <p:cNvPr id="82946" name="Picture 2" descr="https://tengrinews.kz/userdata/news/2014/news_253784/photo_122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8" y="1714488"/>
            <a:ext cx="2786082" cy="197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2" name="Picture 8" descr="https://www.protarif.info/news/thumbnails/84bf283f6604c63636599417bd5360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4830" y="4929198"/>
            <a:ext cx="2623171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888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931817" y="827315"/>
            <a:ext cx="10615749" cy="225552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dirty="0"/>
              <a:t/>
            </a:r>
            <a:br>
              <a:rPr lang="ru-RU" sz="3600" dirty="0"/>
            </a:br>
            <a:r>
              <a:rPr lang="ru-RU" sz="4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Наставничество - </a:t>
            </a:r>
            <a:r>
              <a:rPr lang="ru-RU" sz="4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умная помощь </a:t>
            </a:r>
            <a:r>
              <a:rPr lang="ru-RU" sz="4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подросткам</a:t>
            </a:r>
            <a:r>
              <a:rPr lang="ru-RU" sz="2700" dirty="0">
                <a:solidFill>
                  <a:srgbClr val="002060"/>
                </a:solidFill>
              </a:rPr>
              <a:t/>
            </a:r>
            <a:br>
              <a:rPr lang="ru-RU" sz="27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571" name="Прямоугольник 1"/>
          <p:cNvSpPr>
            <a:spLocks noChangeArrowheads="1"/>
          </p:cNvSpPr>
          <p:nvPr/>
        </p:nvSpPr>
        <p:spPr bwMode="auto">
          <a:xfrm>
            <a:off x="1524000" y="4786313"/>
            <a:ext cx="9144000" cy="159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07" tIns="28804" rIns="57607" bIns="288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2500" i="1" dirty="0" smtClean="0">
              <a:latin typeface="Helvetica Neue"/>
              <a:ea typeface="Helvetica Neue"/>
              <a:cs typeface="Helvetica Neue"/>
            </a:endParaRPr>
          </a:p>
          <a:p>
            <a:pPr algn="r" eaLnBrk="1" hangingPunct="1"/>
            <a:r>
              <a:rPr lang="ru-RU" altLang="ru-RU" sz="2500" i="1" dirty="0" smtClean="0"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«</a:t>
            </a:r>
            <a:r>
              <a:rPr lang="ru-RU" altLang="ru-RU" sz="2500" i="1" dirty="0"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Наставничество – это взросление с помощью взрослых» </a:t>
            </a:r>
          </a:p>
          <a:p>
            <a:pPr algn="ctr" eaLnBrk="1" hangingPunct="1"/>
            <a:endParaRPr lang="ru-RU" altLang="ru-RU" sz="2500" dirty="0"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500" dirty="0">
                <a:latin typeface="Helvetica Neue"/>
                <a:ea typeface="Helvetica Neue"/>
                <a:cs typeface="Helvetica Neue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191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452813" y="357189"/>
            <a:ext cx="5143500" cy="1343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 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4001" y="2214564"/>
            <a:ext cx="4500563" cy="46434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наставничества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«Плюс один»</a:t>
            </a:r>
          </a:p>
          <a:p>
            <a:pPr algn="ctr"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Школьники, воспитанники, студенты  образовательных организаций</a:t>
            </a:r>
          </a:p>
          <a:p>
            <a:pPr algn="ctr"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67438" y="2286000"/>
            <a:ext cx="4214812" cy="457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Краткосрочная программа (Наставники: не рядом, а вместе):</a:t>
            </a:r>
          </a:p>
          <a:p>
            <a:pPr algn="ctr"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Дети-сироты и дети, оставшиеся без попечения родителей  (от 15 лет);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учреждений для детей- сирот (до 23 лет).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810000" y="1714501"/>
            <a:ext cx="484188" cy="500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453314" y="1714500"/>
            <a:ext cx="484187" cy="571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2647" name="Picture 5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5429250"/>
            <a:ext cx="28003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4" descr="http://i.mycdn.me/i?r=ADFdh3AJazbQntypCANmft-lZNhvd6nUTc1Yzg7iFcL29Cu-5vxsgJl5wvC8iMj50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0" b="27663"/>
          <a:stretch>
            <a:fillRect/>
          </a:stretch>
        </p:blipFill>
        <p:spPr bwMode="auto">
          <a:xfrm>
            <a:off x="2524125" y="5661026"/>
            <a:ext cx="25971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325" y="-9638"/>
            <a:ext cx="1775783" cy="1617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Documents and Settings\TroitskayaNE.GUOPO\Мои документы\Мои рисунки\Логотип MO желтый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67949" y="71450"/>
            <a:ext cx="1857356" cy="164305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76279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2185850" y="357188"/>
            <a:ext cx="7774869" cy="135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7607" tIns="28804" rIns="57607" bIns="28804">
            <a:sp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Технология внедрения и реализации программы наставничества состоит из трех мероприятий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:</a:t>
            </a:r>
            <a:r>
              <a:rPr lang="ru-RU" altLang="ru-RU" sz="2500" dirty="0">
                <a:latin typeface="Helvetica Neue" charset="0"/>
                <a:ea typeface="Helvetica Neue" charset="0"/>
                <a:cs typeface="Helvetica Neue" charset="0"/>
              </a:rPr>
              <a:t> </a:t>
            </a:r>
          </a:p>
        </p:txBody>
      </p:sp>
      <p:pic>
        <p:nvPicPr>
          <p:cNvPr id="114691" name="Picture 5" descr="http://apparat.gov-murman.ru/activities/gossluzhba/news/konferentsiya-v-kartinkak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786314"/>
            <a:ext cx="4310063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67" y="0"/>
            <a:ext cx="1775783" cy="1617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Documents and Settings\TroitskayaNE.GUOPO\Мои документы\Мои рисунки\Логотип MO желтый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55970" y="44434"/>
            <a:ext cx="1857356" cy="164305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14694" name="Rectangle 1"/>
          <p:cNvSpPr>
            <a:spLocks noChangeArrowheads="1"/>
          </p:cNvSpPr>
          <p:nvPr/>
        </p:nvSpPr>
        <p:spPr bwMode="auto">
          <a:xfrm>
            <a:off x="722811" y="2646958"/>
            <a:ext cx="10937966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AutoNum type="arabicPeriod"/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Информационный семинар</a:t>
            </a:r>
            <a:r>
              <a:rPr lang="ru-RU" altLang="ru-RU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AutoNum type="arabicPeriod"/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Обучающий тренинг для кураторов программы</a:t>
            </a:r>
            <a:r>
              <a:rPr lang="ru-RU" altLang="ru-RU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AutoNum type="arabicPeriod"/>
            </a:pP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Обучающий тренинг для наставников </a:t>
            </a:r>
            <a:r>
              <a:rPr lang="ru-RU" alt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программы.</a:t>
            </a:r>
            <a:endParaRPr lang="ru-RU" altLang="ru-RU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u-RU" altLang="ru-RU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60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Заголовок 1"/>
          <p:cNvSpPr>
            <a:spLocks noGrp="1"/>
          </p:cNvSpPr>
          <p:nvPr>
            <p:ph type="title"/>
          </p:nvPr>
        </p:nvSpPr>
        <p:spPr>
          <a:xfrm>
            <a:off x="330925" y="457200"/>
            <a:ext cx="11364685" cy="668338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Вторичная профилактика</a:t>
            </a:r>
            <a:endParaRPr lang="ru-RU" alt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63" name="Объект 2"/>
          <p:cNvSpPr>
            <a:spLocks noGrp="1"/>
          </p:cNvSpPr>
          <p:nvPr>
            <p:ph sz="quarter" idx="1"/>
          </p:nvPr>
        </p:nvSpPr>
        <p:spPr>
          <a:xfrm>
            <a:off x="121920" y="1268414"/>
            <a:ext cx="11669486" cy="1089025"/>
          </a:xfrm>
        </p:spPr>
        <p:txBody>
          <a:bodyPr>
            <a:noAutofit/>
          </a:bodyPr>
          <a:lstStyle/>
          <a:p>
            <a:pPr algn="just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 как социально-психологические, так и медицинские мероприятия неспецифического характера. Её контингентом являются дети и подростки с поведением риска.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330924" y="2960914"/>
            <a:ext cx="11460481" cy="291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  <a:defRPr/>
            </a:pPr>
            <a:r>
              <a:rPr lang="ru-RU" sz="2400" kern="0" dirty="0">
                <a:latin typeface="Times New Roman" pitchFamily="18" charset="0"/>
                <a:cs typeface="Times New Roman" pitchFamily="18" charset="0"/>
              </a:rPr>
              <a:t>Развитие активных стратегий преодолевающего поведения;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  <a:defRPr/>
            </a:pPr>
            <a:r>
              <a:rPr lang="ru-RU" sz="2400" kern="0" dirty="0">
                <a:latin typeface="Times New Roman" pitchFamily="18" charset="0"/>
                <a:cs typeface="Times New Roman" pitchFamily="18" charset="0"/>
              </a:rPr>
              <a:t>Повышение потенциала личностно-средовых ресурсов;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Ø"/>
              <a:defRPr/>
            </a:pPr>
            <a:r>
              <a:rPr lang="ru-RU" sz="2400" kern="0" dirty="0">
                <a:latin typeface="Times New Roman" pitchFamily="18" charset="0"/>
                <a:cs typeface="Times New Roman" pitchFamily="18" charset="0"/>
              </a:rPr>
              <a:t>Профилактическое воздействие социальных сетей…</a:t>
            </a:r>
          </a:p>
        </p:txBody>
      </p:sp>
    </p:spTree>
    <p:extLst>
      <p:ext uri="{BB962C8B-B14F-4D97-AF65-F5344CB8AC3E}">
        <p14:creationId xmlns:p14="http://schemas.microsoft.com/office/powerpoint/2010/main" val="201255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794" y="78650"/>
            <a:ext cx="11800115" cy="1000125"/>
          </a:xfrm>
        </p:spPr>
        <p:txBody>
          <a:bodyPr anchor="ctr">
            <a:noAutofit/>
          </a:bodyPr>
          <a:lstStyle/>
          <a:p>
            <a:pPr lvl="1" algn="ctr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Кураторство индивидуальной программы (плана) сопровождения обучающегося, склонного к употреблению ПАВ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32114" y="1573394"/>
            <a:ext cx="10286457" cy="2286000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куратора ИПС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условий для выстраивания эффективного процесса коррекции поведенческих отклонений несовершеннолетнего «группы  риска».</a:t>
            </a:r>
          </a:p>
          <a:p>
            <a:pPr marL="0" algn="just">
              <a:spcBef>
                <a:spcPts val="0"/>
              </a:spcBef>
              <a:defRPr/>
            </a:pPr>
            <a:endParaRPr lang="ru-RU" dirty="0"/>
          </a:p>
        </p:txBody>
      </p:sp>
      <p:pic>
        <p:nvPicPr>
          <p:cNvPr id="4" name="Picture 4" descr="images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909" y="3859394"/>
            <a:ext cx="3048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08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613719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b="1" dirty="0"/>
              <a:t>К теории вопроса…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823783"/>
            <a:ext cx="10972800" cy="583238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«группы риска»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детей, которые в силу определенных обстоятельств жизни более других подвержены негативным внешним воздействиям со стороны общества и его криминальных элементов, ставшим причиной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дезадаптации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несовершеннолетних.</a:t>
            </a:r>
          </a:p>
          <a:p>
            <a:pPr marL="0" indent="0" algn="r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Я. Олиференко, Т. И. Шульга, И. Ф. Дементьева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«Дети в трудной жизненной ситуации»: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дети, оставшиеся без попечения родителей; дети-инвалиды; дети, имеющие недостатки в психическом и физическом развитии; дети-жертвы вооруженных и межнациональных конфликтов, экологических и техногенных катастроф, стихийных бедствий; дети из семьи беженцев и вынужденных переселенцев; дети, оказавшиеся в экстремальных условиях; дети-жертвы насилия; дети, отбывающие наказание в виде лишения свободы в воспитательных колониях; дети, находящиеся в специальных учебно-воспитательных учреждениях; дети, проживающие в малоимущих семьях; дети с отклонениями в поведении; дети, жизнедеятельность которых объективно нарушена в результате сложившихся обстоятельств и которые не могут преодолеть данное обстоятельство самостоятельно или с помощью семьи. </a:t>
            </a:r>
          </a:p>
          <a:p>
            <a:pPr marL="0" indent="0" algn="r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«Об основных гарантиях прав ребенка в РФ» от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24.07.2008г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отклонение от принятых в обществе, социальной среде, ближайшем окружении, коллективе социально-нравственных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 и ценностей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нарушение процесса усвоения и воспроизводства социальных норм и культурных ценностей, а также саморазвития и самореализации в том обществе, к которому человек принадлежит.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76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15" y="0"/>
            <a:ext cx="9091748" cy="5715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куратора ИПС: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98532528"/>
              </p:ext>
            </p:extLst>
          </p:nvPr>
        </p:nvGraphicFramePr>
        <p:xfrm>
          <a:off x="1919287" y="670560"/>
          <a:ext cx="8757421" cy="6187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4266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809875" y="428626"/>
            <a:ext cx="6858000" cy="12858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Общая схема курирования ИПС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76015687"/>
              </p:ext>
            </p:extLst>
          </p:nvPr>
        </p:nvGraphicFramePr>
        <p:xfrm>
          <a:off x="1981200" y="1981200"/>
          <a:ext cx="8229600" cy="4662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трелка вниз 8"/>
          <p:cNvSpPr/>
          <p:nvPr/>
        </p:nvSpPr>
        <p:spPr>
          <a:xfrm>
            <a:off x="2738438" y="1357313"/>
            <a:ext cx="412750" cy="620712"/>
          </a:xfrm>
          <a:prstGeom prst="downArrow">
            <a:avLst>
              <a:gd name="adj1" fmla="val 74141"/>
              <a:gd name="adj2" fmla="val 50000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9310688" y="1357313"/>
            <a:ext cx="412750" cy="620712"/>
          </a:xfrm>
          <a:prstGeom prst="downArrow">
            <a:avLst>
              <a:gd name="adj1" fmla="val 74141"/>
              <a:gd name="adj2" fmla="val 50000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1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dirty="0"/>
              <a:t> </a:t>
            </a: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куратора </a:t>
            </a:r>
            <a:r>
              <a:rPr lang="ru-RU" alt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ИПС</a:t>
            </a: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58574937"/>
              </p:ext>
            </p:extLst>
          </p:nvPr>
        </p:nvGraphicFramePr>
        <p:xfrm>
          <a:off x="583474" y="1000125"/>
          <a:ext cx="11199223" cy="550545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127669"/>
                <a:gridCol w="2722052"/>
                <a:gridCol w="4549696"/>
                <a:gridCol w="2799806"/>
              </a:tblGrid>
              <a:tr h="612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</a:t>
                      </a:r>
                      <a:endParaRPr lang="ru-RU" sz="12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</a:t>
                      </a:r>
                      <a:endParaRPr lang="ru-RU" sz="12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и методы работы, средства</a:t>
                      </a:r>
                      <a:endParaRPr lang="ru-RU" sz="12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2067">
                <a:tc gridSpan="4"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ориентировки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6461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r>
                        <a:rPr lang="ru-RU" sz="2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Ориентировка в ситуации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цели и задач курирования несовершеннолетнего Определение методов и приемов взаимодействия с ребенком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плана курирования ребенка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844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Установление доверительного контакта с обучающимся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Восстановительная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разделения ответственности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15306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договоренности о совместных целях и результатах коррекционной работы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6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274638"/>
            <a:ext cx="10824754" cy="3683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куратора ИПС: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49642768"/>
              </p:ext>
            </p:extLst>
          </p:nvPr>
        </p:nvGraphicFramePr>
        <p:xfrm>
          <a:off x="496389" y="741364"/>
          <a:ext cx="11364685" cy="612145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757645"/>
                <a:gridCol w="3030583"/>
                <a:gridCol w="4357498"/>
                <a:gridCol w="3218959"/>
              </a:tblGrid>
              <a:tr h="548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и методы работы, средства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</a:tr>
              <a:tr h="43238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исполнения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592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Взаимодействие с обучающимся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процесса курирования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Совместное с обучающимся планирование мероприятий на 1-2 недели и обсуждение результатов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</a:tr>
              <a:tr h="9398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реализации мероприятий ИПС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Координация действий, внесение корректив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Рабочие встречи с педагогами и специалистами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</a:tr>
              <a:tr h="246888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позитивной досуговой занятостью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 сферы успешности обучающегося, формирование способностей и интересов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 интересов.</a:t>
                      </a: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Совместный поиск 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досуговых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учреждений</a:t>
                      </a: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к школьным, внешкольным мероприятиям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97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Заголовок 1"/>
          <p:cNvSpPr>
            <a:spLocks noGrp="1"/>
          </p:cNvSpPr>
          <p:nvPr>
            <p:ph type="title"/>
          </p:nvPr>
        </p:nvSpPr>
        <p:spPr>
          <a:xfrm>
            <a:off x="609600" y="-69669"/>
            <a:ext cx="10676709" cy="806768"/>
          </a:xfrm>
        </p:spPr>
        <p:txBody>
          <a:bodyPr anchor="ctr">
            <a:norm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куратора </a:t>
            </a:r>
            <a:r>
              <a:rPr lang="ru-RU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ИПС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0821084"/>
              </p:ext>
            </p:extLst>
          </p:nvPr>
        </p:nvGraphicFramePr>
        <p:xfrm>
          <a:off x="452846" y="857250"/>
          <a:ext cx="11225348" cy="5765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32889"/>
                <a:gridCol w="3313037"/>
                <a:gridCol w="3605362"/>
                <a:gridCol w="3274060"/>
              </a:tblGrid>
              <a:tr h="6428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и методы работы, средства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62381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оценки результатов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479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 курирования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эффективности курирования несовершеннолетнего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справки о результатах курирования</a:t>
                      </a: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с результатами сопровождения несовершеннолетнего на 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21943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поддерживающего сопровождения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Совместное планирование развития несовершеннолетнего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с несовершеннолетним, индивидуально-ориентированное занятие по примерной тематике: «Я и мое будущее»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98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>
            <a:spLocks noGrp="1"/>
          </p:cNvSpPr>
          <p:nvPr>
            <p:ph type="title"/>
          </p:nvPr>
        </p:nvSpPr>
        <p:spPr>
          <a:xfrm>
            <a:off x="627017" y="274638"/>
            <a:ext cx="10929257" cy="654050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куратора </a:t>
            </a:r>
            <a:r>
              <a:rPr lang="ru-RU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ИПС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49654374"/>
              </p:ext>
            </p:extLst>
          </p:nvPr>
        </p:nvGraphicFramePr>
        <p:xfrm>
          <a:off x="566059" y="1053736"/>
          <a:ext cx="11068592" cy="372726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018148"/>
                <a:gridCol w="3362917"/>
                <a:gridCol w="3554450"/>
                <a:gridCol w="3133077"/>
              </a:tblGrid>
              <a:tr h="1246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и методы работы, средства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88547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корректировки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54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проблем этапа исполнения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 задач, форм, методов работы с обучающимися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Внесение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корректив в 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03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Box 6"/>
          <p:cNvSpPr txBox="1">
            <a:spLocks noChangeArrowheads="1"/>
          </p:cNvSpPr>
          <p:nvPr/>
        </p:nvSpPr>
        <p:spPr bwMode="auto">
          <a:xfrm>
            <a:off x="1565275" y="5922964"/>
            <a:ext cx="9144000" cy="153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 sz="400"/>
          </a:p>
        </p:txBody>
      </p:sp>
      <p:sp>
        <p:nvSpPr>
          <p:cNvPr id="8" name="TextBox 7"/>
          <p:cNvSpPr txBox="1"/>
          <p:nvPr/>
        </p:nvSpPr>
        <p:spPr>
          <a:xfrm>
            <a:off x="1952625" y="428626"/>
            <a:ext cx="8281988" cy="5238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НАГЛЯДНОЕ ВОЗДЕЙСТВИЕ </a:t>
            </a:r>
          </a:p>
        </p:txBody>
      </p:sp>
      <p:pic>
        <p:nvPicPr>
          <p:cNvPr id="125956" name="Рисунок 5" descr="https://fbcdn-sphotos-e-a.akamaihd.net/hphotos-ak-xaf1/v/t1.0-9/309262_415738855184611_511966841_n.jpg?oh=e79b654a23e014765aa7f0091c369506&amp;oe=55F44A2F&amp;__gda__=1445431294_053d668f55fbacac871fb3c97e712e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1571626"/>
            <a:ext cx="29273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95563" y="1071563"/>
            <a:ext cx="7143750" cy="4619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выставка «Осторожно, тюрьма!» </a:t>
            </a:r>
          </a:p>
        </p:txBody>
      </p:sp>
      <p:pic>
        <p:nvPicPr>
          <p:cNvPr id="125958" name="Picture 3" descr="525405_415739058517924_111686809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9" y="1571625"/>
            <a:ext cx="2928937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5407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Box 6"/>
          <p:cNvSpPr txBox="1">
            <a:spLocks noChangeArrowheads="1"/>
          </p:cNvSpPr>
          <p:nvPr/>
        </p:nvSpPr>
        <p:spPr bwMode="auto">
          <a:xfrm>
            <a:off x="1565275" y="5922964"/>
            <a:ext cx="9144000" cy="153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 sz="400"/>
          </a:p>
        </p:txBody>
      </p:sp>
      <p:sp>
        <p:nvSpPr>
          <p:cNvPr id="7" name="Прямоугольник 6"/>
          <p:cNvSpPr/>
          <p:nvPr/>
        </p:nvSpPr>
        <p:spPr>
          <a:xfrm>
            <a:off x="2595563" y="1071563"/>
            <a:ext cx="7143750" cy="4619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выставка «Осторожно, тюрьма!» </a:t>
            </a:r>
          </a:p>
        </p:txBody>
      </p:sp>
      <p:pic>
        <p:nvPicPr>
          <p:cNvPr id="126980" name="Picture 2" descr="531002_415738941851269_222425960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1571626"/>
            <a:ext cx="3133725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4" descr="482882_415739161851247_282027021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4" y="1571625"/>
            <a:ext cx="3209925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52625" y="428626"/>
            <a:ext cx="8281988" cy="5238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НАГЛЯДНОЕ ВОЗДЕЙСТВИЕ </a:t>
            </a:r>
          </a:p>
        </p:txBody>
      </p:sp>
    </p:spTree>
    <p:extLst>
      <p:ext uri="{BB962C8B-B14F-4D97-AF65-F5344CB8AC3E}">
        <p14:creationId xmlns:p14="http://schemas.microsoft.com/office/powerpoint/2010/main" val="28470837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/>
          <p:cNvSpPr>
            <a:spLocks noGrp="1"/>
          </p:cNvSpPr>
          <p:nvPr>
            <p:ph type="title"/>
          </p:nvPr>
        </p:nvSpPr>
        <p:spPr>
          <a:xfrm>
            <a:off x="217714" y="457201"/>
            <a:ext cx="11512732" cy="595313"/>
          </a:xfrm>
        </p:spPr>
        <p:txBody>
          <a:bodyPr/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Третичная профилактика</a:t>
            </a:r>
            <a:endParaRPr lang="ru-RU" alt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39" name="Объект 2"/>
          <p:cNvSpPr>
            <a:spLocks noGrp="1"/>
          </p:cNvSpPr>
          <p:nvPr>
            <p:ph sz="quarter" idx="1"/>
          </p:nvPr>
        </p:nvSpPr>
        <p:spPr>
          <a:xfrm>
            <a:off x="400593" y="1802673"/>
            <a:ext cx="11225349" cy="2969624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третичной профилактики является максимальное увеличение срока ремиссий. При проведении третичной профилактики резко возрастает роль профессионалов – психотерапевтов, терапевтов и психологов, а также непрофессионалов – консультантов, членов социально-поддерживающих групп и сообществ.</a:t>
            </a:r>
          </a:p>
        </p:txBody>
      </p:sp>
    </p:spTree>
    <p:extLst>
      <p:ext uri="{BB962C8B-B14F-4D97-AF65-F5344CB8AC3E}">
        <p14:creationId xmlns:p14="http://schemas.microsoft.com/office/powerpoint/2010/main" val="15871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57349" y="404814"/>
            <a:ext cx="11007633" cy="7207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Социальная реабилитация, социальная адаптация,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ресоциализация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027" name="Прямоугольник 6"/>
          <p:cNvSpPr>
            <a:spLocks noChangeArrowheads="1"/>
          </p:cNvSpPr>
          <p:nvPr/>
        </p:nvSpPr>
        <p:spPr bwMode="auto">
          <a:xfrm>
            <a:off x="4238625" y="2571750"/>
            <a:ext cx="60007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регулирования настоящего Федерального закона являются общественные отношения, возникающие в сфере профилактики правонарушений в Российской Федерации.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1412876"/>
            <a:ext cx="2571750" cy="5445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Федеральный закон от 23 июня 2016 года № 182-ФЗ «Об основах системы профилактики правонарушений в Российской Федерации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». </a:t>
            </a:r>
          </a:p>
        </p:txBody>
      </p:sp>
      <p:pic>
        <p:nvPicPr>
          <p:cNvPr id="129029" name="Picture 5" descr="http://stblizko.ru/system/images/product/007/656/011_b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9"/>
          <a:stretch>
            <a:fillRect/>
          </a:stretch>
        </p:blipFill>
        <p:spPr bwMode="auto">
          <a:xfrm>
            <a:off x="3024188" y="5780089"/>
            <a:ext cx="85725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01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Процессы, обеспечивающие развитие </a:t>
            </a:r>
            <a:r>
              <a:rPr lang="ru-RU" b="1" dirty="0" err="1" smtClean="0">
                <a:solidFill>
                  <a:srgbClr val="002060"/>
                </a:solidFill>
              </a:rPr>
              <a:t>девиантного</a:t>
            </a:r>
            <a:r>
              <a:rPr lang="ru-RU" b="1" dirty="0" smtClean="0">
                <a:solidFill>
                  <a:srgbClr val="002060"/>
                </a:solidFill>
              </a:rPr>
              <a:t> поведения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781174"/>
            <a:ext cx="10972800" cy="4375785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err="1">
                <a:latin typeface="Times New Roman"/>
                <a:cs typeface="Times New Roman"/>
              </a:rPr>
              <a:t>Десоциализация</a:t>
            </a:r>
            <a:r>
              <a:rPr lang="ru-RU" sz="2400" dirty="0">
                <a:latin typeface="Times New Roman"/>
                <a:cs typeface="Times New Roman"/>
              </a:rPr>
              <a:t> представляет собой  негативную социализацию в форме отделения, противостояния и конфронтации с обществом, представляющего угрозу и негативные следствия для социальных устоев и приводящую к снижению уровня адаптации личности к жизни общества. </a:t>
            </a:r>
          </a:p>
          <a:p>
            <a:pPr algn="just"/>
            <a:endParaRPr lang="ru-RU" sz="2400" dirty="0" smtClean="0">
              <a:latin typeface="Times New Roman"/>
              <a:cs typeface="Times New Roman"/>
            </a:endParaRPr>
          </a:p>
          <a:p>
            <a:pPr algn="just"/>
            <a:r>
              <a:rPr lang="ru-RU" sz="2400" b="1" dirty="0" smtClean="0">
                <a:latin typeface="Times New Roman"/>
                <a:cs typeface="Times New Roman"/>
              </a:rPr>
              <a:t>Социальная </a:t>
            </a:r>
            <a:r>
              <a:rPr lang="ru-RU" sz="2400" b="1" dirty="0">
                <a:latin typeface="Times New Roman"/>
                <a:cs typeface="Times New Roman"/>
              </a:rPr>
              <a:t>дезориентация </a:t>
            </a:r>
            <a:r>
              <a:rPr lang="ru-RU" sz="2400" dirty="0">
                <a:latin typeface="Times New Roman"/>
                <a:cs typeface="Times New Roman"/>
              </a:rPr>
              <a:t>– психологический синдром, складывающийся еще в дошкольном и младшем школьном возрасте и находящий проявление в асоциальном поведении, причиной которого служит </a:t>
            </a:r>
            <a:r>
              <a:rPr lang="ru-RU" sz="2400" dirty="0" err="1">
                <a:latin typeface="Times New Roman"/>
                <a:cs typeface="Times New Roman"/>
              </a:rPr>
              <a:t>невладение</a:t>
            </a:r>
            <a:r>
              <a:rPr lang="ru-RU" sz="2400" dirty="0">
                <a:latin typeface="Times New Roman"/>
                <a:cs typeface="Times New Roman"/>
              </a:rPr>
              <a:t> социальными нормами, а не их сознательное нарушение. </a:t>
            </a:r>
          </a:p>
        </p:txBody>
      </p:sp>
    </p:spTree>
    <p:extLst>
      <p:ext uri="{BB962C8B-B14F-4D97-AF65-F5344CB8AC3E}">
        <p14:creationId xmlns:p14="http://schemas.microsoft.com/office/powerpoint/2010/main" val="3385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99" y="181232"/>
            <a:ext cx="11451771" cy="716692"/>
          </a:xfrm>
        </p:spPr>
        <p:txBody>
          <a:bodyPr/>
          <a:lstStyle/>
          <a:p>
            <a:pPr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26. Социальная реабилитация</a:t>
            </a:r>
          </a:p>
        </p:txBody>
      </p:sp>
      <p:sp>
        <p:nvSpPr>
          <p:cNvPr id="130051" name="Объект 2"/>
          <p:cNvSpPr>
            <a:spLocks noGrp="1"/>
          </p:cNvSpPr>
          <p:nvPr>
            <p:ph sz="quarter" idx="1"/>
          </p:nvPr>
        </p:nvSpPr>
        <p:spPr>
          <a:xfrm>
            <a:off x="304799" y="1125539"/>
            <a:ext cx="11564984" cy="539908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Социальная реабилитация представляет собой совокупность мероприятий по восстановлению утраченных социальных связей и функций лицами, находящимися в трудной жизненной ситуации, в том числе потребляющими наркотические средства и психотропные вещества в немедицинских целях.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Социальная реабилитация лиц, находящихся в трудной жизненной ситуации, в том числе потребляющих наркотические средства и психотропные вещества в немедицинских целях, осуществляется в соответствии с законодательством Российской Федерации посредством: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разъяснения существующего порядка оказания социальной, профессиональной и правовой помощи;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оказания психологической помощи;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содействия в восстановлении утраченных документов, социально-полезных связей.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Лицам, находящимся в трудной жизненной ситуации, в том числе потребляющим наркотические средства и психотропные вещества в немедицинских целях, организации социального обслуживания оказывают помощь в социальной реабилитации в порядке, определяемом органами государственной власти субъектов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57775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ъект 2"/>
          <p:cNvSpPr>
            <a:spLocks noGrp="1"/>
          </p:cNvSpPr>
          <p:nvPr>
            <p:ph sz="quarter" idx="1"/>
          </p:nvPr>
        </p:nvSpPr>
        <p:spPr>
          <a:xfrm>
            <a:off x="330925" y="1268415"/>
            <a:ext cx="11547565" cy="3460340"/>
          </a:xfrm>
        </p:spPr>
        <p:txBody>
          <a:bodyPr/>
          <a:lstStyle/>
          <a:p>
            <a:pPr algn="just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оказания медицинской помощи по профилю «психиатрия-наркология» и порядок диспансерного наблюдения за лицами с психическими расстройствами и (или) расстройствами поведения, связанными с употреблениями наркотиков утвержден Министерством здравоохранения Российской Федерации Приказом от 30 декабря 2015 г. №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1034н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787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реабилитации</a:t>
            </a:r>
          </a:p>
        </p:txBody>
      </p:sp>
      <p:sp>
        <p:nvSpPr>
          <p:cNvPr id="132099" name="Объект 2"/>
          <p:cNvSpPr>
            <a:spLocks noGrp="1"/>
          </p:cNvSpPr>
          <p:nvPr>
            <p:ph sz="quarter" idx="1"/>
          </p:nvPr>
        </p:nvSpPr>
        <p:spPr>
          <a:xfrm>
            <a:off x="269966" y="1628775"/>
            <a:ext cx="9940834" cy="1959156"/>
          </a:xfrm>
        </p:spPr>
        <p:txBody>
          <a:bodyPr/>
          <a:lstStyle/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Пассивность больного;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четкости в законодательной базе;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времени.</a:t>
            </a:r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34722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252549" y="457201"/>
            <a:ext cx="9958251" cy="523875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реабилитации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2549" y="1191851"/>
            <a:ext cx="10415451" cy="4814887"/>
          </a:xfrm>
        </p:spPr>
        <p:txBody>
          <a:bodyPr>
            <a:normAutofit fontScale="92500" lnSpcReduction="20000"/>
          </a:bodyPr>
          <a:lstStyle/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Восстановление, социализация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больного осознанной и стабильной мотивации на окончательный отказ от немедицинского приема наркотиков, на активное включение в лечебно-реабилитационный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санация соматического статуса больного, укрепление его здоровья на основе обучения навыкам ведения здорового образа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структуры личности больного и обеспечение позитивного личностного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социального функционирования больного, формирование (восстановление) системы позитивных семейных, средовых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2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Заголовок 1"/>
          <p:cNvSpPr>
            <a:spLocks noGrp="1"/>
          </p:cNvSpPr>
          <p:nvPr>
            <p:ph type="title"/>
          </p:nvPr>
        </p:nvSpPr>
        <p:spPr>
          <a:xfrm>
            <a:off x="357051" y="457201"/>
            <a:ext cx="11112138" cy="595313"/>
          </a:xfrm>
        </p:spPr>
        <p:txBody>
          <a:bodyPr/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социальной реабилитации</a:t>
            </a:r>
          </a:p>
        </p:txBody>
      </p:sp>
      <p:sp>
        <p:nvSpPr>
          <p:cNvPr id="134147" name="Объект 2"/>
          <p:cNvSpPr>
            <a:spLocks noGrp="1"/>
          </p:cNvSpPr>
          <p:nvPr>
            <p:ph sz="quarter" idx="1"/>
          </p:nvPr>
        </p:nvSpPr>
        <p:spPr>
          <a:xfrm>
            <a:off x="243840" y="1410789"/>
            <a:ext cx="10885714" cy="4789714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Преемственности 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Добровольное участие 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Отказа от употребления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Конфиденциальности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Системности и координации</a:t>
            </a: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Поэтапности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Позитивной направленности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Личной ответственности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созависимыми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Превенции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Дифференциации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Легитимности</a:t>
            </a:r>
          </a:p>
          <a:p>
            <a:endParaRPr lang="ru-RU" altLang="ru-RU" dirty="0"/>
          </a:p>
          <a:p>
            <a:endParaRPr lang="ru-RU" altLang="ru-RU" dirty="0" smtClean="0"/>
          </a:p>
          <a:p>
            <a:endParaRPr lang="ru-RU" altLang="ru-RU" dirty="0" smtClean="0"/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9843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Заголовок 1"/>
          <p:cNvSpPr>
            <a:spLocks noGrp="1"/>
          </p:cNvSpPr>
          <p:nvPr>
            <p:ph type="title"/>
          </p:nvPr>
        </p:nvSpPr>
        <p:spPr>
          <a:xfrm>
            <a:off x="461553" y="457201"/>
            <a:ext cx="10676709" cy="595313"/>
          </a:xfrm>
        </p:spPr>
        <p:txBody>
          <a:bodyPr/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социальной реабилитации</a:t>
            </a:r>
          </a:p>
        </p:txBody>
      </p:sp>
      <p:sp>
        <p:nvSpPr>
          <p:cNvPr id="135171" name="Объект 2"/>
          <p:cNvSpPr>
            <a:spLocks noGrp="1"/>
          </p:cNvSpPr>
          <p:nvPr>
            <p:ph sz="quarter" idx="1"/>
          </p:nvPr>
        </p:nvSpPr>
        <p:spPr>
          <a:xfrm>
            <a:off x="627017" y="1689463"/>
            <a:ext cx="9583783" cy="2194560"/>
          </a:xfrm>
        </p:spPr>
        <p:txBody>
          <a:bodyPr>
            <a:normAutofit/>
          </a:bodyPr>
          <a:lstStyle/>
          <a:p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несовершеннолетними;</a:t>
            </a:r>
          </a:p>
          <a:p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совершеннолетними.</a:t>
            </a:r>
          </a:p>
        </p:txBody>
      </p:sp>
    </p:spTree>
    <p:extLst>
      <p:ext uri="{BB962C8B-B14F-4D97-AF65-F5344CB8AC3E}">
        <p14:creationId xmlns:p14="http://schemas.microsoft.com/office/powerpoint/2010/main" val="33680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409303" y="571500"/>
            <a:ext cx="11146971" cy="546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 профилактику с детьми и подростками необходимо опираться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на патологию, а на резервы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человека.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400" b="1" dirty="0">
                <a:latin typeface="Arial" charset="0"/>
              </a:rPr>
              <a:t/>
            </a:r>
            <a:br>
              <a:rPr lang="ru-RU" sz="2400" b="1" dirty="0">
                <a:latin typeface="Arial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algn="ctr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defRPr/>
            </a:pPr>
            <a:endParaRPr lang="ru-RU" b="1" dirty="0">
              <a:latin typeface="Monotype Corsiva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defRPr/>
            </a:pPr>
            <a:endParaRPr lang="ru-RU" kern="0" dirty="0">
              <a:solidFill>
                <a:schemeClr val="tx2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1738314" y="1916113"/>
            <a:ext cx="89296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800" dirty="0">
                <a:latin typeface="Arial" charset="0"/>
              </a:rPr>
              <a:t/>
            </a:r>
            <a:br>
              <a:rPr lang="ru-RU" sz="2800" dirty="0">
                <a:latin typeface="Arial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400" dirty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endParaRPr lang="ru-RU" sz="2400" b="1" dirty="0">
              <a:latin typeface="Monotype Corsiva" pitchFamily="66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/>
            </a:pPr>
            <a:endParaRPr lang="ru-RU" sz="2400" kern="0" dirty="0">
              <a:solidFill>
                <a:schemeClr val="tx2"/>
              </a:solidFill>
            </a:endParaRPr>
          </a:p>
        </p:txBody>
      </p:sp>
      <p:pic>
        <p:nvPicPr>
          <p:cNvPr id="136196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61" y="3335382"/>
            <a:ext cx="4286406" cy="257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9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</a:p>
        </p:txBody>
      </p:sp>
      <p:sp>
        <p:nvSpPr>
          <p:cNvPr id="43011" name="Rectangle 3"/>
          <p:cNvSpPr>
            <a:spLocks noGrp="1"/>
          </p:cNvSpPr>
          <p:nvPr>
            <p:ph sz="quarter" idx="1"/>
          </p:nvPr>
        </p:nvSpPr>
        <p:spPr>
          <a:xfrm>
            <a:off x="609599" y="1219199"/>
            <a:ext cx="11335265" cy="5107459"/>
          </a:xfrm>
        </p:spPr>
        <p:txBody>
          <a:bodyPr>
            <a:noAutofit/>
          </a:bodyPr>
          <a:lstStyle/>
          <a:p>
            <a:pPr marL="0" indent="274320" algn="just">
              <a:spcBef>
                <a:spcPts val="0"/>
              </a:spcBef>
              <a:buFont typeface="Arial" charset="0"/>
              <a:buNone/>
            </a:pP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Змановская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Е.В.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Девиантология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: Психология отклоняющегося поведения. М.: Издательский центр «Академия», 2003.</a:t>
            </a:r>
          </a:p>
          <a:p>
            <a:pPr marL="0" indent="274320" algn="just">
              <a:spcBef>
                <a:spcPts val="0"/>
              </a:spcBef>
              <a:buFont typeface="Arial" charset="0"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Истратова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О.Н. Практикум по детской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психокоррекции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: игры, упражнения, техники. Ростов н/Дону: Феникс, 2010. 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4320" algn="just">
              <a:spcBef>
                <a:spcPts val="0"/>
              </a:spcBef>
              <a:buFont typeface="Arial" charset="0"/>
              <a:buNone/>
            </a:pP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Лэндрет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Г.Л. Игровая терапия. Искусство отношений. 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4320" algn="just">
              <a:spcBef>
                <a:spcPts val="0"/>
              </a:spcBef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Лютова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Е.К., Монина Г.Б. Шпаргалка для взрослых. СПб., - М., 2002. 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4320" algn="just">
              <a:spcBef>
                <a:spcPts val="0"/>
              </a:spcBef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Лютова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Е.К., Монина Г.Б. Тренинг эффективного взаимодействия с детьми. СПб., 2000. 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4320" algn="just">
              <a:spcBef>
                <a:spcPts val="0"/>
              </a:spcBef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Платонова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Н.М. Агрессия у детей и подростков. 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4320" algn="just">
              <a:spcBef>
                <a:spcPts val="0"/>
              </a:spcBef>
              <a:buFont typeface="Arial" charset="0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Шишова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Т. Застенчивый невидимка. М., 1997.</a:t>
            </a:r>
          </a:p>
          <a:p>
            <a:pPr marL="0" indent="274320" algn="just">
              <a:spcBef>
                <a:spcPts val="0"/>
              </a:spcBef>
              <a:buFont typeface="Arial" charset="0"/>
              <a:buNone/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7768" y="0"/>
            <a:ext cx="1785938" cy="150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05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167564" y="3357563"/>
            <a:ext cx="2643187" cy="500062"/>
          </a:xfrm>
        </p:spPr>
        <p:txBody>
          <a:bodyPr/>
          <a:lstStyle/>
          <a:p>
            <a:pPr algn="just" eaLnBrk="1" hangingPunct="1"/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(3952</a:t>
            </a:r>
            <a:r>
              <a:rPr lang="en-US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47-82-74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309939" y="274638"/>
            <a:ext cx="5786437" cy="114300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algn="ctr">
              <a:defRPr/>
            </a:pPr>
            <a:r>
              <a:rPr lang="ru-RU" sz="3100" b="1" kern="0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3100" b="1" kern="0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100" b="1" kern="0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3100" b="1" kern="0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9300" b="1" kern="0" dirty="0">
                <a:latin typeface="Times New Roman" pitchFamily="18" charset="0"/>
                <a:ea typeface="+mj-ea"/>
                <a:cs typeface="Times New Roman" pitchFamily="18" charset="0"/>
              </a:rPr>
              <a:t>ГКУ «Центр профилактики, реабилитации и коррекции»</a:t>
            </a:r>
            <a:r>
              <a:rPr lang="ru-RU" sz="93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93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 descr="C:\Documents and Settings\TroitskayaNE.GUOPO\Мои документы\Мои рисунки\Логотип MO желтый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44" y="0"/>
            <a:ext cx="1857356" cy="164305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45062" name="AutoShape 2" descr="https://stroitelstvo-86.ru/wp-content/uploads/2020/03/3255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5063" name="AutoShape 4" descr="https://stroitelstvo-86.ru/wp-content/uploads/2020/03/3255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95500" y="2143125"/>
            <a:ext cx="8072438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НАШИ КОНТАКТЫ</a:t>
            </a:r>
          </a:p>
        </p:txBody>
      </p:sp>
      <p:pic>
        <p:nvPicPr>
          <p:cNvPr id="45065" name="object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214689"/>
            <a:ext cx="642938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object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3286125"/>
            <a:ext cx="7143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object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4000501"/>
            <a:ext cx="105727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738438" y="3286125"/>
            <a:ext cx="4214812" cy="571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spcBef>
                <a:spcPct val="20000"/>
              </a:spcBef>
              <a:defRPr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664013, г.Иркутск, ул.П.Красильникова, 54А</a:t>
            </a:r>
          </a:p>
        </p:txBody>
      </p:sp>
      <p:sp>
        <p:nvSpPr>
          <p:cNvPr id="45069" name="Rectangle 4"/>
          <p:cNvSpPr txBox="1">
            <a:spLocks noChangeArrowheads="1"/>
          </p:cNvSpPr>
          <p:nvPr/>
        </p:nvSpPr>
        <p:spPr bwMode="auto">
          <a:xfrm>
            <a:off x="4524375" y="4214813"/>
            <a:ext cx="5715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cpnn@bk.ru</a:t>
            </a:r>
            <a:r>
              <a:rPr lang="ru-RU" alt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Сайт центра: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>
                <a:solidFill>
                  <a:srgbClr val="5562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цпрк.образование38.рф  </a:t>
            </a: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3381376" y="5357814"/>
            <a:ext cx="3286125" cy="428625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ru-RU" altLang="ru-RU" sz="4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sz="4200" b="1" dirty="0">
                <a:latin typeface="Times New Roman" pitchFamily="18" charset="0"/>
                <a:cs typeface="Times New Roman" pitchFamily="18" charset="0"/>
                <a:hlinkClick r:id="rId9"/>
              </a:rPr>
              <a:t>http://vk.com/public77316748</a:t>
            </a:r>
            <a:r>
              <a:rPr lang="ru-RU" altLang="ru-RU" sz="42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spcBef>
                <a:spcPct val="20000"/>
              </a:spcBef>
              <a:defRPr/>
            </a:pP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71" name="AutoShape 8" descr="https://portal.iv-edu.ru/dep/mouopalex/mkoudodpalexcvr/commondocs/%D0%BA%D0%B0%D1%80%D1%82%D0%B8%D0%BD%D0%BA%D0%B8/%D0%B4%D0%BB%D1%8F%20%D0%BE%D1%84%D0%BE%D1%80%D0%BC%D0%BB%D0%B5%D0%BD%D0%B8%D1%8F/%D0%B2%D0%BA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5072" name="AutoShape 10" descr="https://portal.iv-edu.ru/dep/mouopalex/mkoudodpalexcvr/commondocs/%D0%BA%D0%B0%D1%80%D1%82%D0%B8%D0%BD%D0%BA%D0%B8/%D0%B4%D0%BB%D1%8F%20%D0%BE%D1%84%D0%BE%D1%80%D0%BC%D0%BB%D0%B5%D0%BD%D0%B8%D1%8F/%D0%B2%D0%BA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2738439" y="6072189"/>
            <a:ext cx="7000875" cy="64293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ctr">
              <a:spcBef>
                <a:spcPct val="20000"/>
              </a:spcBef>
              <a:defRPr/>
            </a:pP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ru-RU" altLang="ru-RU" sz="2800" b="1" dirty="0">
                <a:solidFill>
                  <a:srgbClr val="8037B7"/>
                </a:solidFill>
                <a:latin typeface="Times New Roman" pitchFamily="18" charset="0"/>
                <a:cs typeface="Times New Roman" pitchFamily="18" charset="0"/>
              </a:rPr>
              <a:t>ПРИГЛАШАЕМ К СОТРУДНИЧЕСТВУ!</a:t>
            </a:r>
          </a:p>
        </p:txBody>
      </p:sp>
      <p:pic>
        <p:nvPicPr>
          <p:cNvPr id="45074" name="Picture 12" descr="https://avatanplus.com/files/resources/original/580c873f468e7157f0f04f39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5286375"/>
            <a:ext cx="1382713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5" name="AutoShape 14" descr="https://www.repxpert.ru/medias/2000px-VK.com-logo.svg.png?context=bWFzdGVyfGltYWdlc3w0MjM0MnxpbWFnZS9wbmd8aW1hZ2VzL2hhYi9oNDMvODkxMjYzOTAzMzM3NC5wbmd8OGUxZWY3NzVjNzM5NWY3ODllZDgyYzJkNWQzZWM0ZDE2YTYxNGMyMjdkYjY2ZTFiZjQ4MzcwNDRjYWM5MzVhZ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5076" name="Picture 18" descr="https://www.ixbt.com/img/n1/news/2019/2/2/instagram-1_larg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 r="31818" b="43436"/>
          <a:stretch>
            <a:fillRect/>
          </a:stretch>
        </p:blipFill>
        <p:spPr bwMode="auto">
          <a:xfrm>
            <a:off x="6596064" y="5214938"/>
            <a:ext cx="7143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7" name="Прямоугольник 25"/>
          <p:cNvSpPr>
            <a:spLocks noChangeArrowheads="1"/>
          </p:cNvSpPr>
          <p:nvPr/>
        </p:nvSpPr>
        <p:spPr bwMode="auto">
          <a:xfrm>
            <a:off x="7524750" y="5286375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b="1" u="sng">
                <a:solidFill>
                  <a:srgbClr val="5562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gkucpnn</a:t>
            </a:r>
            <a:endParaRPr lang="ru-RU" altLang="ru-RU" sz="2000" b="1" u="sng">
              <a:solidFill>
                <a:srgbClr val="5562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К теории вопроса…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«норма»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переводе с лат.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orma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- правило, точное предписание, установленная мера</a:t>
            </a:r>
          </a:p>
          <a:p>
            <a:pPr algn="just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Поведение, не соответствующее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нормам и правилам принятым в обществе, называют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отклоняющееся поведение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И.С. Кон, давая определение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девиантному поведению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рассматривает его как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поступков, отклоняющихся от общепринятой или подразумеваемой нормы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будь то нормы психического здоровья, права, культуры и морали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86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557" y="228600"/>
            <a:ext cx="11112843" cy="82584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К теории вопроса…</a:t>
            </a:r>
            <a:r>
              <a:rPr lang="ru-RU" sz="2800" dirty="0"/>
              <a:t/>
            </a:r>
            <a:br>
              <a:rPr lang="ru-RU" sz="2800" dirty="0"/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Овчарова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поведение делит на две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это поведение, отклоняющееся от норм психического здоровья, подразумевающее наличие явной или скрытой психопатии (паталогическое). </a:t>
            </a: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это антисоциальное поведение, нарушающее какие-то социальные, культурные и особенно правовые нормы. </a:t>
            </a:r>
          </a:p>
          <a:p>
            <a:pPr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04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8491</TotalTime>
  <Words>5310</Words>
  <Application>Microsoft Office PowerPoint</Application>
  <PresentationFormat>Произвольный</PresentationFormat>
  <Paragraphs>728</Paragraphs>
  <Slides>78</Slides>
  <Notes>65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Начальная</vt:lpstr>
      <vt:lpstr> Психолого-педагогическая профилактика девиантного поведения Эффективные современные технологии организации работы с несовершеннолетними по профилактике асоциального поведения</vt:lpstr>
      <vt:lpstr>Вопросы для обсуждения</vt:lpstr>
      <vt:lpstr>Самостоятельная работа</vt:lpstr>
      <vt:lpstr>Презентация PowerPoint</vt:lpstr>
      <vt:lpstr>Презентация PowerPoint</vt:lpstr>
      <vt:lpstr>К теории вопроса… </vt:lpstr>
      <vt:lpstr>Процессы, обеспечивающие развитие девиантного поведения</vt:lpstr>
      <vt:lpstr>К теории вопроса… </vt:lpstr>
      <vt:lpstr>К теории вопроса… </vt:lpstr>
      <vt:lpstr>К теории вопроса… </vt:lpstr>
      <vt:lpstr>К теории вопроса… </vt:lpstr>
      <vt:lpstr>Презентация PowerPoint</vt:lpstr>
      <vt:lpstr>Оценка поведения подростка как девиантного должно учитывать</vt:lpstr>
      <vt:lpstr>Группы риска возникновения девиантного поведения в подростковом возрасте</vt:lpstr>
      <vt:lpstr>Презентация PowerPoint</vt:lpstr>
      <vt:lpstr>Презентация PowerPoint</vt:lpstr>
      <vt:lpstr>Презентация PowerPoint</vt:lpstr>
      <vt:lpstr>Презентация PowerPoint</vt:lpstr>
      <vt:lpstr>  Деятельность наркопоста как условие реализации социально-педагогических технологий  </vt:lpstr>
      <vt:lpstr>  Роль и место наркопоста в структуре образовательного пространства  </vt:lpstr>
      <vt:lpstr>Алгоритм деятельности наркопоста</vt:lpstr>
      <vt:lpstr>Презентация PowerPoint</vt:lpstr>
      <vt:lpstr>Презентация PowerPoint</vt:lpstr>
      <vt:lpstr>ЕМ СПТ-2019: назначение и область применения</vt:lpstr>
      <vt:lpstr>Перечень исследуемых показателей</vt:lpstr>
      <vt:lpstr>ЕМ СПТ как диагностический компонент воспитательной деятельности образовательной организации</vt:lpstr>
      <vt:lpstr>Организация индивидуальной работы с несовершеннолетними, состоящими на учете в наркопосте, замеченными в употреблении психоактивных веществ либо вовлеченными в незаконный оборот наркотиков</vt:lpstr>
      <vt:lpstr>  Организация индивидуальной профилактической работы с несовершеннолетними, состоящими на учете в наркопосте, замеченными в употреблении психоактивных веществ либо вовлеченными в незаконный оборот наркотиков </vt:lpstr>
      <vt:lpstr>  Организация индивидуально-профилактической работы с несовершеннолетними, состоящими на учете в наркопосте, замеченными в употреблении психоактивных веществ либо вовлеченными в незаконный оборот наркотиков </vt:lpstr>
      <vt:lpstr>Презентация PowerPoint</vt:lpstr>
      <vt:lpstr>Принципы профилактической работы</vt:lpstr>
      <vt:lpstr>Презентация PowerPoint</vt:lpstr>
      <vt:lpstr>Профилактика – многоуровневый процесс</vt:lpstr>
      <vt:lpstr>Первичная профилактика</vt:lpstr>
      <vt:lpstr>Аспекты позитивной первичной профилактики</vt:lpstr>
      <vt:lpstr> Аспекты позитивной первичной профилактики</vt:lpstr>
      <vt:lpstr>Информационная безопасность в профилактической работе </vt:lpstr>
      <vt:lpstr>Аспекты позитивной первичной профилактики</vt:lpstr>
      <vt:lpstr>Презентация PowerPoint</vt:lpstr>
      <vt:lpstr>Технологии профилактики употребления ПАВ в образовательной среде</vt:lpstr>
      <vt:lpstr>Технологии интерактивного обучения</vt:lpstr>
      <vt:lpstr>Презентация PowerPoint</vt:lpstr>
      <vt:lpstr>Профилактическая работа в медиасфере (интернет ресурс)</vt:lpstr>
      <vt:lpstr>Профилактическая работа в медиасфере (интернет ресурс)</vt:lpstr>
      <vt:lpstr>Профилактическая работа в медиасфере (интернет ресурс)</vt:lpstr>
      <vt:lpstr>Презентация PowerPoint</vt:lpstr>
      <vt:lpstr>«Всё, что тебя касается»</vt:lpstr>
      <vt:lpstr>Основные компоненты программы Тренинговый курс для подростков:</vt:lpstr>
      <vt:lpstr>Система областных профилактических недель </vt:lpstr>
      <vt:lpstr>Презентация PowerPoint</vt:lpstr>
      <vt:lpstr>НАГЛЯДНАЯ АГИТАЦИЯ</vt:lpstr>
      <vt:lpstr>Презентация PowerPoint</vt:lpstr>
      <vt:lpstr>НОРМАТИВНО- ПРАВОВАЯ БАЗА  ЕИС «Добровольцы России»</vt:lpstr>
      <vt:lpstr>Контактная информация по всем вопросам работы системы:</vt:lpstr>
      <vt:lpstr> Наставничество - умная помощь подросткам  </vt:lpstr>
      <vt:lpstr>Презентация PowerPoint</vt:lpstr>
      <vt:lpstr>Презентация PowerPoint</vt:lpstr>
      <vt:lpstr>Вторичная профилактика</vt:lpstr>
      <vt:lpstr>Кураторство индивидуальной программы (плана) сопровождения обучающегося, склонного к употреблению ПАВ </vt:lpstr>
      <vt:lpstr>Задачи куратора ИПС:</vt:lpstr>
      <vt:lpstr>Презентация PowerPoint</vt:lpstr>
      <vt:lpstr> Этапы работы куратора ИПС:</vt:lpstr>
      <vt:lpstr>Этапы работы куратора ИПС:</vt:lpstr>
      <vt:lpstr>Этапы работы куратора ИПС:</vt:lpstr>
      <vt:lpstr>Этапы работы куратора ИПС:</vt:lpstr>
      <vt:lpstr>Презентация PowerPoint</vt:lpstr>
      <vt:lpstr>Презентация PowerPoint</vt:lpstr>
      <vt:lpstr>Третичная профилактика</vt:lpstr>
      <vt:lpstr>Социальная реабилитация, социальная адаптация, ресоциализация</vt:lpstr>
      <vt:lpstr>Статья 26. Социальная реабилитация</vt:lpstr>
      <vt:lpstr>Презентация PowerPoint</vt:lpstr>
      <vt:lpstr>Проблемы реабилитации</vt:lpstr>
      <vt:lpstr>Цель реабилитации</vt:lpstr>
      <vt:lpstr>Принципы социальной реабилитации</vt:lpstr>
      <vt:lpstr>Методы социальной реабилитации</vt:lpstr>
      <vt:lpstr>Презентация PowerPoint</vt:lpstr>
      <vt:lpstr>Литература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Windows User</cp:lastModifiedBy>
  <cp:revision>902</cp:revision>
  <cp:lastPrinted>2020-01-14T05:29:17Z</cp:lastPrinted>
  <dcterms:created xsi:type="dcterms:W3CDTF">2016-10-12T12:48:33Z</dcterms:created>
  <dcterms:modified xsi:type="dcterms:W3CDTF">2020-11-16T08:55:57Z</dcterms:modified>
</cp:coreProperties>
</file>